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76" r:id="rId4"/>
    <p:sldId id="258" r:id="rId5"/>
    <p:sldId id="259" r:id="rId6"/>
    <p:sldId id="277" r:id="rId7"/>
    <p:sldId id="260" r:id="rId8"/>
    <p:sldId id="261" r:id="rId9"/>
    <p:sldId id="278" r:id="rId10"/>
    <p:sldId id="272" r:id="rId11"/>
    <p:sldId id="262" r:id="rId12"/>
    <p:sldId id="279" r:id="rId13"/>
    <p:sldId id="271" r:id="rId14"/>
    <p:sldId id="270" r:id="rId15"/>
    <p:sldId id="280" r:id="rId16"/>
    <p:sldId id="269" r:id="rId17"/>
    <p:sldId id="268" r:id="rId18"/>
    <p:sldId id="281" r:id="rId19"/>
    <p:sldId id="267" r:id="rId20"/>
    <p:sldId id="263" r:id="rId21"/>
    <p:sldId id="282" r:id="rId22"/>
    <p:sldId id="264" r:id="rId23"/>
    <p:sldId id="266" r:id="rId24"/>
    <p:sldId id="283" r:id="rId25"/>
    <p:sldId id="275" r:id="rId2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howGuides="1">
      <p:cViewPr varScale="1">
        <p:scale>
          <a:sx n="68" d="100"/>
          <a:sy n="68" d="100"/>
        </p:scale>
        <p:origin x="792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81D3C8-04D6-4B59-A387-336B9D169C2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76AEBEB-6CC3-4286-A730-7202AEB36CC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4BC16B-8A56-43AE-BAAE-3F939C26A2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53288E-3D3E-4B2C-8F4B-88072A0AA180}" type="datetimeFigureOut">
              <a:rPr lang="en-GB" smtClean="0"/>
              <a:t>06/08/2017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BAFB3E0-3F9E-436D-A4B7-A1653F1312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BF3C6FA-6A55-43F2-82D2-5BFED31B9E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D71E25-668D-4EFE-9C2C-22D6FB41688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000582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040C66-7BBF-42A4-9EF4-86AA9504F7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D3A8CF7-95C1-4294-A990-41683787D4B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F6CB0AF-65EA-4FB2-9CEB-545AF9BDED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53288E-3D3E-4B2C-8F4B-88072A0AA180}" type="datetimeFigureOut">
              <a:rPr lang="en-GB" smtClean="0"/>
              <a:t>06/08/2017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4F09C7C-7792-4AB7-9BAE-CFF04041D9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4F5A52F-10F6-4528-A3CA-83F77E59DD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D71E25-668D-4EFE-9C2C-22D6FB41688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04957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E54ACDF-5021-4960-B608-87FF1F7F39F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EC1D2CF-C8CD-4ED6-ADC3-EE70C225DEB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4DF5A86-4678-4C36-843D-FF4C497BF9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53288E-3D3E-4B2C-8F4B-88072A0AA180}" type="datetimeFigureOut">
              <a:rPr lang="en-GB" smtClean="0"/>
              <a:t>06/08/2017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12B2DE1-28B0-4B5D-AF3C-963981CB8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7960D34-7F4E-47E3-BC5E-6783F8EF79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D71E25-668D-4EFE-9C2C-22D6FB41688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264156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78B822-D739-4831-AF3C-99A7A7391C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19C3083-765D-4CA1-8DD7-BE144625357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8025B7F-0FD8-4A5E-9127-E6E3FD9640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53288E-3D3E-4B2C-8F4B-88072A0AA180}" type="datetimeFigureOut">
              <a:rPr lang="en-GB" smtClean="0"/>
              <a:t>06/08/2017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ABCEAF3-F6EC-418B-B1BB-2FC4EF5913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EA2591-5E0C-42B6-AFFE-99DDC02682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D71E25-668D-4EFE-9C2C-22D6FB41688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69848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ACC56B-2F32-40EC-86E2-99B740C8FD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44C85B3-3A47-4A4F-A507-4444FD5702D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97885D7-BFBF-4120-87A9-624FCD32F1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53288E-3D3E-4B2C-8F4B-88072A0AA180}" type="datetimeFigureOut">
              <a:rPr lang="en-GB" smtClean="0"/>
              <a:t>06/08/2017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CCCC794-F689-480C-B722-5433E97304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CE448A3-A13C-407B-9441-1A01CAE9EF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D71E25-668D-4EFE-9C2C-22D6FB41688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995280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1D9C06-78BD-45A0-B643-62315A0E14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00C770C-FC54-46AD-B1DD-2B30F0D3E58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B5738B1-3863-4E69-98FE-5022DC06D48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C36290E-B171-4634-A312-1CC39208A8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53288E-3D3E-4B2C-8F4B-88072A0AA180}" type="datetimeFigureOut">
              <a:rPr lang="en-GB" smtClean="0"/>
              <a:t>06/08/2017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AB56279-2F30-42CD-8FED-1D78F74E38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27F66AF-8A35-4923-AF87-40C292A893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D71E25-668D-4EFE-9C2C-22D6FB41688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260537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3F9986-F537-448C-B1AD-57A5C5C1B1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06A5C07-5E31-47D8-9E63-67F7C412EB4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FD3A275-D2D1-4D5A-85DE-EF131DC37B4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D63A4B6-620E-4451-9458-D8592A41C5B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FE027F2-7F23-418D-8AA2-84585CE1975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E5D2BAE-97EE-4AFB-A393-548162B73E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53288E-3D3E-4B2C-8F4B-88072A0AA180}" type="datetimeFigureOut">
              <a:rPr lang="en-GB" smtClean="0"/>
              <a:t>06/08/2017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3E504DE-2741-4106-A008-EBFA1CDA72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CB7D8E6-B04D-433D-A4A3-FFC39F5325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D71E25-668D-4EFE-9C2C-22D6FB41688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151864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15A910-CAD8-43D3-969B-458A808A19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4E8434A-BCD9-4F1A-AA25-A6915BD2C6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53288E-3D3E-4B2C-8F4B-88072A0AA180}" type="datetimeFigureOut">
              <a:rPr lang="en-GB" smtClean="0"/>
              <a:t>06/08/2017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0BFC0B0-F653-429B-A68C-6BD6C96F32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E0879EA-62E1-4320-9952-05886CEDD3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D71E25-668D-4EFE-9C2C-22D6FB41688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817007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8BC490B-0A85-492C-8F43-4E3099B7C1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53288E-3D3E-4B2C-8F4B-88072A0AA180}" type="datetimeFigureOut">
              <a:rPr lang="en-GB" smtClean="0"/>
              <a:t>06/08/2017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753FE98-D9B5-49F7-9C6F-FBB46FF321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6549200-874E-44F8-9FE8-27A89C763E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D71E25-668D-4EFE-9C2C-22D6FB41688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391775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DC671A0-53BB-465B-A7BB-A0270372AF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0F11986-427C-4B90-A5B1-D1BB60C0FC4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31E83DF-2AE2-4A68-8205-C5E8358B725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23DF1B4-8F95-484E-8F35-9CC927D0E3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53288E-3D3E-4B2C-8F4B-88072A0AA180}" type="datetimeFigureOut">
              <a:rPr lang="en-GB" smtClean="0"/>
              <a:t>06/08/2017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9E8B281-B142-41AB-A614-5B715A937A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6A86666-10CB-452A-BBB3-51249D3019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D71E25-668D-4EFE-9C2C-22D6FB41688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428985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169332-7189-403F-BAF5-A094E487BB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6F5D3B1-C18F-4519-AF31-F82A3432E2B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5EBDE24-59BE-4015-9030-BDBABB14123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F2E945F-DBBB-4450-98BF-626751EBCB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53288E-3D3E-4B2C-8F4B-88072A0AA180}" type="datetimeFigureOut">
              <a:rPr lang="en-GB" smtClean="0"/>
              <a:t>06/08/2017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2116654-B74D-4C30-8D8C-0C380729D2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1004E86-68BD-4778-B81F-590A18229A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D71E25-668D-4EFE-9C2C-22D6FB41688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593940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DA05794-B147-495C-85BF-AA54D48642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D7B33E4-D95E-4ABB-968C-321BD45C800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A5CB5A8-5FE1-49AF-8AD7-753FC10DDB8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453288E-3D3E-4B2C-8F4B-88072A0AA180}" type="datetimeFigureOut">
              <a:rPr lang="en-GB" smtClean="0"/>
              <a:t>06/08/2017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AB7875C-625E-4457-9B73-6329172C73F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FE3897A-8546-4149-B1D3-E2838345EB1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D71E25-668D-4EFE-9C2C-22D6FB41688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766083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F579DAE-69E4-44A1-911F-127FE9D3D43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743C3BF-1AFD-4B83-B8FD-7B26A41265F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5" name="Picture 4" descr="A close up of a sign&#10;&#10;Description generated with high confidence">
            <a:extLst>
              <a:ext uri="{FF2B5EF4-FFF2-40B4-BE49-F238E27FC236}">
                <a16:creationId xmlns:a16="http://schemas.microsoft.com/office/drawing/2014/main" id="{1315BE83-C652-4C7F-A3D2-30D034D9CCB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791065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9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74328D-70A1-4994-A039-2AB16E6EC0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46018" y="2464089"/>
            <a:ext cx="10515600" cy="1325563"/>
          </a:xfrm>
        </p:spPr>
        <p:txBody>
          <a:bodyPr>
            <a:noAutofit/>
          </a:bodyPr>
          <a:lstStyle/>
          <a:p>
            <a:r>
              <a:rPr lang="cy-GB" sz="5400" b="1" dirty="0">
                <a:latin typeface="+mn-lt"/>
              </a:rPr>
              <a:t>Bydd cadw dy ginio yn oer yn helpu i arafu tyfiant germau.</a:t>
            </a:r>
            <a:endParaRPr lang="en-GB" sz="5400" b="1" dirty="0">
              <a:latin typeface="+mn-lt"/>
            </a:endParaRPr>
          </a:p>
        </p:txBody>
      </p:sp>
      <p:pic>
        <p:nvPicPr>
          <p:cNvPr id="5" name="Content Placeholder 4" descr="A close up of a sign&#10;&#10;Description generated with high confidence">
            <a:extLst>
              <a:ext uri="{FF2B5EF4-FFF2-40B4-BE49-F238E27FC236}">
                <a16:creationId xmlns:a16="http://schemas.microsoft.com/office/drawing/2014/main" id="{73B39217-099B-4EBE-BB55-AA328D493D1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8104" y="4351198"/>
            <a:ext cx="4301721" cy="2419718"/>
          </a:xfrm>
        </p:spPr>
      </p:pic>
    </p:spTree>
    <p:extLst>
      <p:ext uri="{BB962C8B-B14F-4D97-AF65-F5344CB8AC3E}">
        <p14:creationId xmlns:p14="http://schemas.microsoft.com/office/powerpoint/2010/main" val="317189666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9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74328D-70A1-4994-A039-2AB16E6EC0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>
                <a:latin typeface="+mn-lt"/>
              </a:rPr>
              <a:t>Y </a:t>
            </a:r>
            <a:r>
              <a:rPr lang="en-GB" b="1" dirty="0" err="1">
                <a:latin typeface="+mn-lt"/>
              </a:rPr>
              <a:t>dyddiad</a:t>
            </a:r>
            <a:r>
              <a:rPr lang="en-GB" b="1" dirty="0">
                <a:latin typeface="+mn-lt"/>
              </a:rPr>
              <a:t> </a:t>
            </a:r>
            <a:r>
              <a:rPr lang="en-GB" b="1" dirty="0" err="1">
                <a:latin typeface="+mn-lt"/>
              </a:rPr>
              <a:t>yw’r</a:t>
            </a:r>
            <a:r>
              <a:rPr lang="en-GB" b="1" dirty="0">
                <a:latin typeface="+mn-lt"/>
              </a:rPr>
              <a:t> 7fed o </a:t>
            </a:r>
            <a:r>
              <a:rPr lang="en-GB" b="1" dirty="0" err="1">
                <a:latin typeface="+mn-lt"/>
              </a:rPr>
              <a:t>Dachwedd</a:t>
            </a:r>
            <a:r>
              <a:rPr lang="en-GB" b="1" dirty="0">
                <a:latin typeface="+mn-lt"/>
              </a:rPr>
              <a:t>. Pa </a:t>
            </a:r>
            <a:r>
              <a:rPr lang="en-GB" b="1" dirty="0" err="1">
                <a:latin typeface="+mn-lt"/>
              </a:rPr>
              <a:t>iogwrt</a:t>
            </a:r>
            <a:r>
              <a:rPr lang="en-GB" b="1" dirty="0">
                <a:latin typeface="+mn-lt"/>
              </a:rPr>
              <a:t> </a:t>
            </a:r>
            <a:r>
              <a:rPr lang="en-GB" b="1" dirty="0" err="1">
                <a:latin typeface="+mn-lt"/>
              </a:rPr>
              <a:t>ddylet</a:t>
            </a:r>
            <a:r>
              <a:rPr lang="en-GB" b="1" dirty="0">
                <a:latin typeface="+mn-lt"/>
              </a:rPr>
              <a:t> </a:t>
            </a:r>
            <a:r>
              <a:rPr lang="en-GB" b="1" dirty="0" err="1">
                <a:latin typeface="+mn-lt"/>
              </a:rPr>
              <a:t>ti</a:t>
            </a:r>
            <a:r>
              <a:rPr lang="en-GB" b="1" dirty="0">
                <a:latin typeface="+mn-lt"/>
              </a:rPr>
              <a:t> </a:t>
            </a:r>
            <a:r>
              <a:rPr lang="en-GB" b="1" dirty="0" err="1">
                <a:latin typeface="+mn-lt"/>
              </a:rPr>
              <a:t>ddim</a:t>
            </a:r>
            <a:r>
              <a:rPr lang="en-GB" b="1" dirty="0">
                <a:latin typeface="+mn-lt"/>
              </a:rPr>
              <a:t> </a:t>
            </a:r>
            <a:r>
              <a:rPr lang="en-GB" b="1" dirty="0" err="1">
                <a:latin typeface="+mn-lt"/>
              </a:rPr>
              <a:t>ei</a:t>
            </a:r>
            <a:r>
              <a:rPr lang="en-GB" b="1" dirty="0">
                <a:latin typeface="+mn-lt"/>
              </a:rPr>
              <a:t> </a:t>
            </a:r>
            <a:r>
              <a:rPr lang="en-GB" b="1" dirty="0" err="1">
                <a:latin typeface="+mn-lt"/>
              </a:rPr>
              <a:t>fwyta</a:t>
            </a:r>
            <a:r>
              <a:rPr lang="en-GB" b="1" dirty="0">
                <a:latin typeface="+mn-lt"/>
              </a:rPr>
              <a:t>?</a:t>
            </a:r>
          </a:p>
        </p:txBody>
      </p:sp>
      <p:pic>
        <p:nvPicPr>
          <p:cNvPr id="5" name="Content Placeholder 4" descr="A close up of a sign&#10;&#10;Description generated with high confidence">
            <a:extLst>
              <a:ext uri="{FF2B5EF4-FFF2-40B4-BE49-F238E27FC236}">
                <a16:creationId xmlns:a16="http://schemas.microsoft.com/office/drawing/2014/main" id="{73B39217-099B-4EBE-BB55-AA328D493D1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8104" y="4351198"/>
            <a:ext cx="4301721" cy="2419718"/>
          </a:xfr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95606D25-F7FC-4474-9FCE-ECDF9344FB0F}"/>
              </a:ext>
            </a:extLst>
          </p:cNvPr>
          <p:cNvSpPr txBox="1"/>
          <p:nvPr/>
        </p:nvSpPr>
        <p:spPr>
          <a:xfrm>
            <a:off x="665017" y="2321004"/>
            <a:ext cx="9140165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lvl="0" indent="-342900">
              <a:buFont typeface="+mj-lt"/>
              <a:buAutoNum type="alphaUcPeriod"/>
            </a:pPr>
            <a:r>
              <a:rPr lang="cy-GB" sz="3000" b="1" dirty="0"/>
              <a:t>   Yr un sydd â dyddiad 'Defnyddio erbyn 12 Tachwedd’</a:t>
            </a:r>
            <a:endParaRPr lang="en-GB" sz="3000" b="1" dirty="0"/>
          </a:p>
          <a:p>
            <a:pPr marL="342900" lvl="0" indent="-342900">
              <a:buFont typeface="+mj-lt"/>
              <a:buAutoNum type="alphaUcPeriod"/>
            </a:pPr>
            <a:r>
              <a:rPr lang="cy-GB" sz="3000" b="1" dirty="0"/>
              <a:t>   Yr un sydd â dyddiad 'Defnyddio erbyn 16 Tachwedd’</a:t>
            </a:r>
            <a:endParaRPr lang="en-GB" sz="3000" b="1" dirty="0"/>
          </a:p>
          <a:p>
            <a:pPr marL="342900" lvl="0" indent="-342900">
              <a:buFont typeface="+mj-lt"/>
              <a:buAutoNum type="alphaUcPeriod"/>
            </a:pPr>
            <a:r>
              <a:rPr lang="cy-GB" sz="3000" b="1" dirty="0"/>
              <a:t>   Yr un sydd â dyddiad 'Defnyddio erbyn 8 Tachwedd’</a:t>
            </a:r>
            <a:endParaRPr lang="en-GB" sz="3000" b="1" dirty="0"/>
          </a:p>
          <a:p>
            <a:pPr lvl="0"/>
            <a:r>
              <a:rPr lang="cy-GB" sz="3000" b="1" dirty="0"/>
              <a:t>Ch. Yr un sydd â dyddiad 'Defnyddio erbyn 5 Tachwedd’ </a:t>
            </a:r>
            <a:endParaRPr lang="en-GB" sz="3000" b="1" dirty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217198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9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74328D-70A1-4994-A039-2AB16E6EC0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>
                <a:latin typeface="+mn-lt"/>
              </a:rPr>
              <a:t>Y </a:t>
            </a:r>
            <a:r>
              <a:rPr lang="en-GB" b="1" dirty="0" err="1">
                <a:latin typeface="+mn-lt"/>
              </a:rPr>
              <a:t>dyddiad</a:t>
            </a:r>
            <a:r>
              <a:rPr lang="en-GB" b="1" dirty="0">
                <a:latin typeface="+mn-lt"/>
              </a:rPr>
              <a:t> </a:t>
            </a:r>
            <a:r>
              <a:rPr lang="en-GB" b="1" dirty="0" err="1">
                <a:latin typeface="+mn-lt"/>
              </a:rPr>
              <a:t>yw’r</a:t>
            </a:r>
            <a:r>
              <a:rPr lang="en-GB" b="1" dirty="0">
                <a:latin typeface="+mn-lt"/>
              </a:rPr>
              <a:t> 7fed o </a:t>
            </a:r>
            <a:r>
              <a:rPr lang="en-GB" b="1" dirty="0" err="1">
                <a:latin typeface="+mn-lt"/>
              </a:rPr>
              <a:t>Dachwedd</a:t>
            </a:r>
            <a:r>
              <a:rPr lang="en-GB" b="1" dirty="0">
                <a:latin typeface="+mn-lt"/>
              </a:rPr>
              <a:t>. Pa </a:t>
            </a:r>
            <a:r>
              <a:rPr lang="en-GB" b="1" dirty="0" err="1">
                <a:latin typeface="+mn-lt"/>
              </a:rPr>
              <a:t>iogwrt</a:t>
            </a:r>
            <a:r>
              <a:rPr lang="en-GB" b="1" dirty="0">
                <a:latin typeface="+mn-lt"/>
              </a:rPr>
              <a:t> </a:t>
            </a:r>
            <a:r>
              <a:rPr lang="en-GB" b="1" dirty="0" err="1">
                <a:latin typeface="+mn-lt"/>
              </a:rPr>
              <a:t>ddylet</a:t>
            </a:r>
            <a:r>
              <a:rPr lang="en-GB" b="1" dirty="0">
                <a:latin typeface="+mn-lt"/>
              </a:rPr>
              <a:t> </a:t>
            </a:r>
            <a:r>
              <a:rPr lang="en-GB" b="1" dirty="0" err="1">
                <a:latin typeface="+mn-lt"/>
              </a:rPr>
              <a:t>ti</a:t>
            </a:r>
            <a:r>
              <a:rPr lang="en-GB" b="1" dirty="0">
                <a:latin typeface="+mn-lt"/>
              </a:rPr>
              <a:t> </a:t>
            </a:r>
            <a:r>
              <a:rPr lang="en-GB" b="1" dirty="0" err="1">
                <a:latin typeface="+mn-lt"/>
              </a:rPr>
              <a:t>ddim</a:t>
            </a:r>
            <a:r>
              <a:rPr lang="en-GB" b="1" dirty="0">
                <a:latin typeface="+mn-lt"/>
              </a:rPr>
              <a:t> </a:t>
            </a:r>
            <a:r>
              <a:rPr lang="en-GB" b="1" dirty="0" err="1">
                <a:latin typeface="+mn-lt"/>
              </a:rPr>
              <a:t>ei</a:t>
            </a:r>
            <a:r>
              <a:rPr lang="en-GB" b="1" dirty="0">
                <a:latin typeface="+mn-lt"/>
              </a:rPr>
              <a:t> </a:t>
            </a:r>
            <a:r>
              <a:rPr lang="en-GB" b="1" dirty="0" err="1">
                <a:latin typeface="+mn-lt"/>
              </a:rPr>
              <a:t>fwyta</a:t>
            </a:r>
            <a:r>
              <a:rPr lang="en-GB" b="1" dirty="0">
                <a:latin typeface="+mn-lt"/>
              </a:rPr>
              <a:t>?</a:t>
            </a:r>
          </a:p>
        </p:txBody>
      </p:sp>
      <p:pic>
        <p:nvPicPr>
          <p:cNvPr id="5" name="Content Placeholder 4" descr="A close up of a sign&#10;&#10;Description generated with high confidence">
            <a:extLst>
              <a:ext uri="{FF2B5EF4-FFF2-40B4-BE49-F238E27FC236}">
                <a16:creationId xmlns:a16="http://schemas.microsoft.com/office/drawing/2014/main" id="{73B39217-099B-4EBE-BB55-AA328D493D1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8104" y="4351198"/>
            <a:ext cx="4301721" cy="2419718"/>
          </a:xfr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95606D25-F7FC-4474-9FCE-ECDF9344FB0F}"/>
              </a:ext>
            </a:extLst>
          </p:cNvPr>
          <p:cNvSpPr txBox="1"/>
          <p:nvPr/>
        </p:nvSpPr>
        <p:spPr>
          <a:xfrm>
            <a:off x="721287" y="3426384"/>
            <a:ext cx="9060873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lvl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cy-GB" sz="3000" b="1" dirty="0">
                <a:solidFill>
                  <a:prstClr val="black"/>
                </a:solidFill>
                <a:latin typeface="Calibri" panose="020F0502020204030204"/>
              </a:rPr>
              <a:t>Ch. </a:t>
            </a:r>
            <a:r>
              <a:rPr kumimoji="0" lang="cy-GB" sz="3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Yr un sydd â dyddiad 'Defnyddio erbyn 5 Tachwedd’ </a:t>
            </a:r>
            <a:endParaRPr kumimoji="0" lang="en-GB" sz="3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314627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9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74328D-70A1-4994-A039-2AB16E6EC0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25236" y="2766218"/>
            <a:ext cx="10515600" cy="1325563"/>
          </a:xfrm>
        </p:spPr>
        <p:txBody>
          <a:bodyPr>
            <a:normAutofit fontScale="90000"/>
          </a:bodyPr>
          <a:lstStyle/>
          <a:p>
            <a:r>
              <a:rPr lang="cy-GB" sz="6000" b="1" dirty="0">
                <a:latin typeface="+mn-lt"/>
              </a:rPr>
              <a:t>Nid yw bwyd sydd wedi mynd heibio ei ddyddiad ‘defnyddio erbyn’ yn ddiogel i’w fwyta. </a:t>
            </a:r>
            <a:br>
              <a:rPr lang="en-GB" dirty="0"/>
            </a:br>
            <a:endParaRPr lang="en-GB" dirty="0"/>
          </a:p>
        </p:txBody>
      </p:sp>
      <p:pic>
        <p:nvPicPr>
          <p:cNvPr id="5" name="Content Placeholder 4" descr="A close up of a sign&#10;&#10;Description generated with high confidence">
            <a:extLst>
              <a:ext uri="{FF2B5EF4-FFF2-40B4-BE49-F238E27FC236}">
                <a16:creationId xmlns:a16="http://schemas.microsoft.com/office/drawing/2014/main" id="{73B39217-099B-4EBE-BB55-AA328D493D1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8104" y="4351198"/>
            <a:ext cx="4301721" cy="2419718"/>
          </a:xfrm>
        </p:spPr>
      </p:pic>
    </p:spTree>
    <p:extLst>
      <p:ext uri="{BB962C8B-B14F-4D97-AF65-F5344CB8AC3E}">
        <p14:creationId xmlns:p14="http://schemas.microsoft.com/office/powerpoint/2010/main" val="353751580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9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74328D-70A1-4994-A039-2AB16E6EC0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 err="1">
                <a:latin typeface="+mn-lt"/>
              </a:rPr>
              <a:t>Ble</a:t>
            </a:r>
            <a:r>
              <a:rPr lang="en-GB" b="1" dirty="0">
                <a:latin typeface="+mn-lt"/>
              </a:rPr>
              <a:t> </a:t>
            </a:r>
            <a:r>
              <a:rPr lang="en-GB" b="1" dirty="0" err="1">
                <a:latin typeface="+mn-lt"/>
              </a:rPr>
              <a:t>ddylet</a:t>
            </a:r>
            <a:r>
              <a:rPr lang="en-GB" b="1" dirty="0">
                <a:latin typeface="+mn-lt"/>
              </a:rPr>
              <a:t> </a:t>
            </a:r>
            <a:r>
              <a:rPr lang="en-GB" b="1" dirty="0" err="1">
                <a:latin typeface="+mn-lt"/>
              </a:rPr>
              <a:t>ti</a:t>
            </a:r>
            <a:r>
              <a:rPr lang="en-GB" b="1" dirty="0">
                <a:latin typeface="+mn-lt"/>
              </a:rPr>
              <a:t> </a:t>
            </a:r>
            <a:r>
              <a:rPr lang="en-GB" b="1" dirty="0" err="1">
                <a:latin typeface="+mn-lt"/>
              </a:rPr>
              <a:t>storio</a:t>
            </a:r>
            <a:r>
              <a:rPr lang="en-GB" b="1" dirty="0">
                <a:latin typeface="+mn-lt"/>
              </a:rPr>
              <a:t> cig </a:t>
            </a:r>
            <a:r>
              <a:rPr lang="en-GB" b="1" dirty="0" err="1">
                <a:latin typeface="+mn-lt"/>
              </a:rPr>
              <a:t>amrwd</a:t>
            </a:r>
            <a:r>
              <a:rPr lang="en-GB" b="1" dirty="0">
                <a:latin typeface="+mn-lt"/>
              </a:rPr>
              <a:t> yn </a:t>
            </a:r>
            <a:r>
              <a:rPr lang="en-GB" b="1" dirty="0" err="1">
                <a:latin typeface="+mn-lt"/>
              </a:rPr>
              <a:t>yr</a:t>
            </a:r>
            <a:r>
              <a:rPr lang="en-GB" b="1" dirty="0">
                <a:latin typeface="+mn-lt"/>
              </a:rPr>
              <a:t> </a:t>
            </a:r>
            <a:r>
              <a:rPr lang="en-GB" b="1" dirty="0" err="1">
                <a:latin typeface="+mn-lt"/>
              </a:rPr>
              <a:t>oergell</a:t>
            </a:r>
            <a:r>
              <a:rPr lang="en-GB" b="1" dirty="0">
                <a:latin typeface="+mn-lt"/>
              </a:rPr>
              <a:t>?</a:t>
            </a:r>
          </a:p>
        </p:txBody>
      </p:sp>
      <p:pic>
        <p:nvPicPr>
          <p:cNvPr id="5" name="Content Placeholder 4" descr="A close up of a sign&#10;&#10;Description generated with high confidence">
            <a:extLst>
              <a:ext uri="{FF2B5EF4-FFF2-40B4-BE49-F238E27FC236}">
                <a16:creationId xmlns:a16="http://schemas.microsoft.com/office/drawing/2014/main" id="{73B39217-099B-4EBE-BB55-AA328D493D1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8104" y="4351198"/>
            <a:ext cx="4301721" cy="2419718"/>
          </a:xfr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B47F9D79-1BB6-45FF-9B69-C539B6604B21}"/>
              </a:ext>
            </a:extLst>
          </p:cNvPr>
          <p:cNvSpPr txBox="1"/>
          <p:nvPr/>
        </p:nvSpPr>
        <p:spPr>
          <a:xfrm>
            <a:off x="838200" y="1974273"/>
            <a:ext cx="775716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lvl="0" indent="-342900">
              <a:buFont typeface="+mj-lt"/>
              <a:buAutoNum type="alphaUcPeriod"/>
            </a:pPr>
            <a:r>
              <a:rPr lang="cy-GB" sz="3600" b="1" dirty="0"/>
              <a:t>   Ar y gwaelod </a:t>
            </a:r>
            <a:endParaRPr lang="en-GB" sz="3600" b="1" dirty="0"/>
          </a:p>
          <a:p>
            <a:pPr marL="342900" lvl="0" indent="-342900">
              <a:buFont typeface="+mj-lt"/>
              <a:buAutoNum type="alphaUcPeriod"/>
            </a:pPr>
            <a:r>
              <a:rPr lang="cy-GB" sz="3600" b="1" dirty="0"/>
              <a:t>   Uwchben bwyd sydd wedi'i goginio</a:t>
            </a:r>
            <a:endParaRPr lang="en-GB" sz="3600" b="1" dirty="0"/>
          </a:p>
          <a:p>
            <a:pPr marL="342900" lvl="0" indent="-342900">
              <a:buFont typeface="+mj-lt"/>
              <a:buAutoNum type="alphaUcPeriod"/>
            </a:pPr>
            <a:r>
              <a:rPr lang="cy-GB" sz="3600" b="1" dirty="0"/>
              <a:t>   Yn y drws</a:t>
            </a:r>
            <a:endParaRPr lang="en-GB" sz="3600" b="1" dirty="0"/>
          </a:p>
          <a:p>
            <a:pPr lvl="0"/>
            <a:r>
              <a:rPr lang="cy-GB" sz="3600" b="1" dirty="0"/>
              <a:t>Ch. Unrhyw le</a:t>
            </a:r>
            <a:endParaRPr lang="en-GB" sz="3600" b="1" dirty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92235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9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74328D-70A1-4994-A039-2AB16E6EC0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 err="1">
                <a:latin typeface="+mn-lt"/>
              </a:rPr>
              <a:t>Ble</a:t>
            </a:r>
            <a:r>
              <a:rPr lang="en-GB" b="1" dirty="0">
                <a:latin typeface="+mn-lt"/>
              </a:rPr>
              <a:t> </a:t>
            </a:r>
            <a:r>
              <a:rPr lang="en-GB" b="1" dirty="0" err="1">
                <a:latin typeface="+mn-lt"/>
              </a:rPr>
              <a:t>ddylet</a:t>
            </a:r>
            <a:r>
              <a:rPr lang="en-GB" b="1" dirty="0">
                <a:latin typeface="+mn-lt"/>
              </a:rPr>
              <a:t> </a:t>
            </a:r>
            <a:r>
              <a:rPr lang="en-GB" b="1" dirty="0" err="1">
                <a:latin typeface="+mn-lt"/>
              </a:rPr>
              <a:t>ti</a:t>
            </a:r>
            <a:r>
              <a:rPr lang="en-GB" b="1" dirty="0">
                <a:latin typeface="+mn-lt"/>
              </a:rPr>
              <a:t> </a:t>
            </a:r>
            <a:r>
              <a:rPr lang="en-GB" b="1" dirty="0" err="1">
                <a:latin typeface="+mn-lt"/>
              </a:rPr>
              <a:t>storio</a:t>
            </a:r>
            <a:r>
              <a:rPr lang="en-GB" b="1" dirty="0">
                <a:latin typeface="+mn-lt"/>
              </a:rPr>
              <a:t> cig </a:t>
            </a:r>
            <a:r>
              <a:rPr lang="en-GB" b="1" dirty="0" err="1">
                <a:latin typeface="+mn-lt"/>
              </a:rPr>
              <a:t>amrwd</a:t>
            </a:r>
            <a:r>
              <a:rPr lang="en-GB" b="1" dirty="0">
                <a:latin typeface="+mn-lt"/>
              </a:rPr>
              <a:t> yn </a:t>
            </a:r>
            <a:r>
              <a:rPr lang="en-GB" b="1" dirty="0" err="1">
                <a:latin typeface="+mn-lt"/>
              </a:rPr>
              <a:t>yr</a:t>
            </a:r>
            <a:r>
              <a:rPr lang="en-GB" b="1" dirty="0">
                <a:latin typeface="+mn-lt"/>
              </a:rPr>
              <a:t> </a:t>
            </a:r>
            <a:r>
              <a:rPr lang="en-GB" b="1" dirty="0" err="1">
                <a:latin typeface="+mn-lt"/>
              </a:rPr>
              <a:t>oergell</a:t>
            </a:r>
            <a:r>
              <a:rPr lang="en-GB" b="1" dirty="0">
                <a:latin typeface="+mn-lt"/>
              </a:rPr>
              <a:t>?</a:t>
            </a:r>
          </a:p>
        </p:txBody>
      </p:sp>
      <p:pic>
        <p:nvPicPr>
          <p:cNvPr id="5" name="Content Placeholder 4" descr="A close up of a sign&#10;&#10;Description generated with high confidence">
            <a:extLst>
              <a:ext uri="{FF2B5EF4-FFF2-40B4-BE49-F238E27FC236}">
                <a16:creationId xmlns:a16="http://schemas.microsoft.com/office/drawing/2014/main" id="{73B39217-099B-4EBE-BB55-AA328D493D1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8104" y="4351198"/>
            <a:ext cx="4301721" cy="2419718"/>
          </a:xfr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B47F9D79-1BB6-45FF-9B69-C539B6604B21}"/>
              </a:ext>
            </a:extLst>
          </p:cNvPr>
          <p:cNvSpPr txBox="1"/>
          <p:nvPr/>
        </p:nvSpPr>
        <p:spPr>
          <a:xfrm>
            <a:off x="838200" y="1974273"/>
            <a:ext cx="746990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lphaUcPeriod"/>
              <a:tabLst/>
              <a:defRPr/>
            </a:pPr>
            <a:r>
              <a:rPr kumimoji="0" lang="cy-GB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  Ar y gwaelod </a:t>
            </a:r>
            <a:endParaRPr kumimoji="0" lang="en-GB" sz="3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844844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9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74328D-70A1-4994-A039-2AB16E6EC0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33054" y="2588779"/>
            <a:ext cx="10515600" cy="1325563"/>
          </a:xfrm>
        </p:spPr>
        <p:txBody>
          <a:bodyPr>
            <a:normAutofit fontScale="90000"/>
          </a:bodyPr>
          <a:lstStyle/>
          <a:p>
            <a:r>
              <a:rPr lang="cy-GB" sz="6000" b="1" dirty="0">
                <a:latin typeface="+mn-lt"/>
              </a:rPr>
              <a:t>Mae storio cig amrwd ar waelod yr oergell yn atal suddion y cig amrwd rhag diferu ar gigoedd parod a bwydydd eraill</a:t>
            </a:r>
            <a:r>
              <a:rPr lang="cy-GB" sz="6000" dirty="0"/>
              <a:t>.</a:t>
            </a:r>
            <a:br>
              <a:rPr lang="en-GB" dirty="0"/>
            </a:br>
            <a:endParaRPr lang="en-GB" b="1" dirty="0">
              <a:latin typeface="+mn-lt"/>
            </a:endParaRPr>
          </a:p>
        </p:txBody>
      </p:sp>
      <p:pic>
        <p:nvPicPr>
          <p:cNvPr id="5" name="Content Placeholder 4" descr="A close up of a sign&#10;&#10;Description generated with high confidence">
            <a:extLst>
              <a:ext uri="{FF2B5EF4-FFF2-40B4-BE49-F238E27FC236}">
                <a16:creationId xmlns:a16="http://schemas.microsoft.com/office/drawing/2014/main" id="{73B39217-099B-4EBE-BB55-AA328D493D1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8104" y="4351198"/>
            <a:ext cx="4301721" cy="2419718"/>
          </a:xfrm>
        </p:spPr>
      </p:pic>
    </p:spTree>
    <p:extLst>
      <p:ext uri="{BB962C8B-B14F-4D97-AF65-F5344CB8AC3E}">
        <p14:creationId xmlns:p14="http://schemas.microsoft.com/office/powerpoint/2010/main" val="343424181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9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74328D-70A1-4994-A039-2AB16E6EC0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604280"/>
            <a:ext cx="10799618" cy="1325563"/>
          </a:xfrm>
        </p:spPr>
        <p:txBody>
          <a:bodyPr>
            <a:normAutofit fontScale="90000"/>
          </a:bodyPr>
          <a:lstStyle/>
          <a:p>
            <a:r>
              <a:rPr lang="cy-GB" b="1" dirty="0">
                <a:latin typeface="+mn-lt"/>
              </a:rPr>
              <a:t>Beth yw'r 4 Hanfod Diogelwch Bwyd y mae angen i ti fod yn ymwybodol ohonyn nhw yn y cartref?</a:t>
            </a:r>
            <a:br>
              <a:rPr lang="en-GB" b="1" dirty="0">
                <a:latin typeface="+mn-lt"/>
              </a:rPr>
            </a:br>
            <a:endParaRPr lang="en-GB" b="1" dirty="0">
              <a:latin typeface="+mn-lt"/>
            </a:endParaRPr>
          </a:p>
        </p:txBody>
      </p:sp>
      <p:pic>
        <p:nvPicPr>
          <p:cNvPr id="5" name="Content Placeholder 4" descr="A close up of a sign&#10;&#10;Description generated with high confidence">
            <a:extLst>
              <a:ext uri="{FF2B5EF4-FFF2-40B4-BE49-F238E27FC236}">
                <a16:creationId xmlns:a16="http://schemas.microsoft.com/office/drawing/2014/main" id="{73B39217-099B-4EBE-BB55-AA328D493D1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8104" y="4351198"/>
            <a:ext cx="4301721" cy="2419718"/>
          </a:xfr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DBFA58B6-08B0-4F6D-87F9-E47A88E448B3}"/>
              </a:ext>
            </a:extLst>
          </p:cNvPr>
          <p:cNvSpPr txBox="1"/>
          <p:nvPr/>
        </p:nvSpPr>
        <p:spPr>
          <a:xfrm>
            <a:off x="838198" y="2404298"/>
            <a:ext cx="10500361" cy="27084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lvl="0" indent="-514350">
              <a:buFont typeface="+mj-lt"/>
              <a:buAutoNum type="alphaUcPeriod"/>
            </a:pPr>
            <a:r>
              <a:rPr lang="cy-GB" sz="3400" b="1" dirty="0"/>
              <a:t>   Byrddau torri, Cadachau, Popty/Ffwrn a Chytleri</a:t>
            </a:r>
            <a:endParaRPr lang="en-GB" sz="3400" b="1" dirty="0"/>
          </a:p>
          <a:p>
            <a:pPr marL="514350" lvl="0" indent="-514350">
              <a:buFont typeface="+mj-lt"/>
              <a:buAutoNum type="alphaUcPeriod"/>
            </a:pPr>
            <a:r>
              <a:rPr lang="cy-GB" sz="3400" b="1" dirty="0"/>
              <a:t>   Cyw iâr, Cyri, Sglodion, Caws</a:t>
            </a:r>
            <a:endParaRPr lang="en-GB" sz="3400" b="1" dirty="0"/>
          </a:p>
          <a:p>
            <a:pPr marL="514350" lvl="0" indent="-514350">
              <a:buFont typeface="+mj-lt"/>
              <a:buAutoNum type="alphaUcPeriod"/>
            </a:pPr>
            <a:r>
              <a:rPr lang="cy-GB" sz="3400" b="1" dirty="0"/>
              <a:t>   Cwstard, Cacen, Siocled, Hufen</a:t>
            </a:r>
            <a:endParaRPr lang="en-GB" sz="3400" b="1" dirty="0"/>
          </a:p>
          <a:p>
            <a:pPr lvl="0"/>
            <a:r>
              <a:rPr lang="cy-GB" sz="3400" b="1" dirty="0"/>
              <a:t>Ch.  Coginio, Glanhau, Oeri a Chroeshalogi   </a:t>
            </a:r>
            <a:endParaRPr lang="en-GB" sz="3400" b="1" dirty="0"/>
          </a:p>
          <a:p>
            <a:endParaRPr lang="en-GB" sz="3400" dirty="0"/>
          </a:p>
        </p:txBody>
      </p:sp>
    </p:spTree>
    <p:extLst>
      <p:ext uri="{BB962C8B-B14F-4D97-AF65-F5344CB8AC3E}">
        <p14:creationId xmlns:p14="http://schemas.microsoft.com/office/powerpoint/2010/main" val="12737754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9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74328D-70A1-4994-A039-2AB16E6EC0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604281"/>
            <a:ext cx="10799618" cy="1325563"/>
          </a:xfrm>
        </p:spPr>
        <p:txBody>
          <a:bodyPr>
            <a:normAutofit fontScale="90000"/>
          </a:bodyPr>
          <a:lstStyle/>
          <a:p>
            <a:r>
              <a:rPr lang="cy-GB" b="1" dirty="0">
                <a:latin typeface="+mn-lt"/>
              </a:rPr>
              <a:t>Beth yw'r 4 Hanfod Diogelwch Bwyd y mae angen i ti fod yn ymwybodol ohonyn nhw yn y cartref?</a:t>
            </a:r>
            <a:br>
              <a:rPr lang="en-GB" b="1" dirty="0">
                <a:latin typeface="+mn-lt"/>
              </a:rPr>
            </a:br>
            <a:endParaRPr lang="en-GB" b="1" dirty="0">
              <a:latin typeface="+mn-lt"/>
            </a:endParaRPr>
          </a:p>
        </p:txBody>
      </p:sp>
      <p:pic>
        <p:nvPicPr>
          <p:cNvPr id="5" name="Content Placeholder 4" descr="A close up of a sign&#10;&#10;Description generated with high confidence">
            <a:extLst>
              <a:ext uri="{FF2B5EF4-FFF2-40B4-BE49-F238E27FC236}">
                <a16:creationId xmlns:a16="http://schemas.microsoft.com/office/drawing/2014/main" id="{73B39217-099B-4EBE-BB55-AA328D493D1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8104" y="4351198"/>
            <a:ext cx="4301721" cy="2419718"/>
          </a:xfr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DBFA58B6-08B0-4F6D-87F9-E47A88E448B3}"/>
              </a:ext>
            </a:extLst>
          </p:cNvPr>
          <p:cNvSpPr txBox="1"/>
          <p:nvPr/>
        </p:nvSpPr>
        <p:spPr>
          <a:xfrm>
            <a:off x="838199" y="4115278"/>
            <a:ext cx="8201892" cy="14003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lvl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cy-GB" sz="3400" b="1" dirty="0">
                <a:solidFill>
                  <a:prstClr val="black"/>
                </a:solidFill>
                <a:latin typeface="Calibri" panose="020F0502020204030204"/>
              </a:rPr>
              <a:t>Ch.</a:t>
            </a:r>
            <a:r>
              <a:rPr kumimoji="0" lang="cy-GB" sz="3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Coginio, Glanhau, Oeri a Chroeshalogi   </a:t>
            </a:r>
            <a:endParaRPr kumimoji="0" lang="en-GB" sz="3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3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9853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9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74328D-70A1-4994-A039-2AB16E6EC0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04455" y="2585262"/>
            <a:ext cx="10515600" cy="1325563"/>
          </a:xfrm>
        </p:spPr>
        <p:txBody>
          <a:bodyPr>
            <a:noAutofit/>
          </a:bodyPr>
          <a:lstStyle/>
          <a:p>
            <a:r>
              <a:rPr lang="cy-GB" sz="4800" b="1" dirty="0">
                <a:latin typeface="+mn-lt"/>
              </a:rPr>
              <a:t>Mae'r 4 Hanfod Diogelwch Bwyd yn dy atgoffa i goginio ac oeri bwyd yn iawn, glanhau dwylo ac offer yn iawn ac atal croeshalogi i gadw bwyd yn ddiogel yn y cartref.</a:t>
            </a:r>
            <a:endParaRPr lang="en-GB" sz="4800" b="1" dirty="0">
              <a:latin typeface="+mn-lt"/>
            </a:endParaRPr>
          </a:p>
        </p:txBody>
      </p:sp>
      <p:pic>
        <p:nvPicPr>
          <p:cNvPr id="5" name="Content Placeholder 4" descr="A close up of a sign&#10;&#10;Description generated with high confidence">
            <a:extLst>
              <a:ext uri="{FF2B5EF4-FFF2-40B4-BE49-F238E27FC236}">
                <a16:creationId xmlns:a16="http://schemas.microsoft.com/office/drawing/2014/main" id="{73B39217-099B-4EBE-BB55-AA328D493D1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8104" y="4351198"/>
            <a:ext cx="4301721" cy="2419718"/>
          </a:xfrm>
        </p:spPr>
      </p:pic>
    </p:spTree>
    <p:extLst>
      <p:ext uri="{BB962C8B-B14F-4D97-AF65-F5344CB8AC3E}">
        <p14:creationId xmlns:p14="http://schemas.microsoft.com/office/powerpoint/2010/main" val="317138298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9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74328D-70A1-4994-A039-2AB16E6EC0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 err="1">
                <a:latin typeface="+mn-lt"/>
              </a:rPr>
              <a:t>Sut</a:t>
            </a:r>
            <a:r>
              <a:rPr lang="en-GB" b="1" dirty="0">
                <a:latin typeface="+mn-lt"/>
              </a:rPr>
              <a:t> </a:t>
            </a:r>
            <a:r>
              <a:rPr lang="en-GB" b="1" dirty="0" err="1">
                <a:latin typeface="+mn-lt"/>
              </a:rPr>
              <a:t>wyt</a:t>
            </a:r>
            <a:r>
              <a:rPr lang="en-GB" b="1" dirty="0">
                <a:latin typeface="+mn-lt"/>
              </a:rPr>
              <a:t> </a:t>
            </a:r>
            <a:r>
              <a:rPr lang="en-GB" b="1" dirty="0" err="1">
                <a:latin typeface="+mn-lt"/>
              </a:rPr>
              <a:t>ti’n</a:t>
            </a:r>
            <a:r>
              <a:rPr lang="en-GB" b="1" dirty="0">
                <a:latin typeface="+mn-lt"/>
              </a:rPr>
              <a:t> </a:t>
            </a:r>
            <a:r>
              <a:rPr lang="en-GB" b="1" dirty="0" err="1">
                <a:latin typeface="+mn-lt"/>
              </a:rPr>
              <a:t>gwybod</a:t>
            </a:r>
            <a:r>
              <a:rPr lang="en-GB" b="1" dirty="0">
                <a:latin typeface="+mn-lt"/>
              </a:rPr>
              <a:t> </a:t>
            </a:r>
            <a:r>
              <a:rPr lang="en-GB" b="1" dirty="0" err="1">
                <a:latin typeface="+mn-lt"/>
              </a:rPr>
              <a:t>os</a:t>
            </a:r>
            <a:r>
              <a:rPr lang="en-GB" b="1" dirty="0">
                <a:latin typeface="+mn-lt"/>
              </a:rPr>
              <a:t> </a:t>
            </a:r>
            <a:r>
              <a:rPr lang="en-GB" b="1" dirty="0" err="1">
                <a:latin typeface="+mn-lt"/>
              </a:rPr>
              <a:t>wyt</a:t>
            </a:r>
            <a:r>
              <a:rPr lang="en-GB" b="1" dirty="0">
                <a:latin typeface="+mn-lt"/>
              </a:rPr>
              <a:t> </a:t>
            </a:r>
            <a:r>
              <a:rPr lang="en-GB" b="1" dirty="0" err="1">
                <a:latin typeface="+mn-lt"/>
              </a:rPr>
              <a:t>ti</a:t>
            </a:r>
            <a:r>
              <a:rPr lang="en-GB" b="1" dirty="0">
                <a:latin typeface="+mn-lt"/>
              </a:rPr>
              <a:t> </a:t>
            </a:r>
            <a:r>
              <a:rPr lang="en-GB" b="1" dirty="0" err="1">
                <a:latin typeface="+mn-lt"/>
              </a:rPr>
              <a:t>wedi</a:t>
            </a:r>
            <a:r>
              <a:rPr lang="en-GB" b="1" dirty="0">
                <a:latin typeface="+mn-lt"/>
              </a:rPr>
              <a:t> </a:t>
            </a:r>
            <a:r>
              <a:rPr lang="en-GB" b="1" dirty="0" err="1">
                <a:latin typeface="+mn-lt"/>
              </a:rPr>
              <a:t>cael</a:t>
            </a:r>
            <a:r>
              <a:rPr lang="en-GB" b="1" dirty="0">
                <a:latin typeface="+mn-lt"/>
              </a:rPr>
              <a:t> </a:t>
            </a:r>
            <a:r>
              <a:rPr lang="en-GB" b="1" dirty="0" err="1">
                <a:latin typeface="+mn-lt"/>
              </a:rPr>
              <a:t>gwenwyn</a:t>
            </a:r>
            <a:r>
              <a:rPr lang="en-GB" b="1" dirty="0">
                <a:latin typeface="+mn-lt"/>
              </a:rPr>
              <a:t> </a:t>
            </a:r>
            <a:r>
              <a:rPr lang="en-GB" b="1" dirty="0" err="1">
                <a:latin typeface="+mn-lt"/>
              </a:rPr>
              <a:t>bwyd</a:t>
            </a:r>
            <a:endParaRPr lang="en-GB" b="1" dirty="0">
              <a:latin typeface="+mn-lt"/>
            </a:endParaRPr>
          </a:p>
        </p:txBody>
      </p:sp>
      <p:pic>
        <p:nvPicPr>
          <p:cNvPr id="5" name="Content Placeholder 4" descr="A close up of a sign&#10;&#10;Description generated with high confidence">
            <a:extLst>
              <a:ext uri="{FF2B5EF4-FFF2-40B4-BE49-F238E27FC236}">
                <a16:creationId xmlns:a16="http://schemas.microsoft.com/office/drawing/2014/main" id="{73B39217-099B-4EBE-BB55-AA328D493D1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8104" y="4351198"/>
            <a:ext cx="4301721" cy="2419718"/>
          </a:xfr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EC5EACF2-5204-4975-8A20-B777EBEC4BDA}"/>
              </a:ext>
            </a:extLst>
          </p:cNvPr>
          <p:cNvSpPr txBox="1"/>
          <p:nvPr/>
        </p:nvSpPr>
        <p:spPr>
          <a:xfrm>
            <a:off x="838200" y="2217420"/>
            <a:ext cx="8950036" cy="24365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lphaUcPeriod"/>
            </a:pPr>
            <a:r>
              <a:rPr lang="en-GB" sz="3600" b="1" dirty="0"/>
              <a:t>   </a:t>
            </a:r>
            <a:r>
              <a:rPr lang="en-GB" sz="3600" b="1" dirty="0" err="1"/>
              <a:t>Salwch</a:t>
            </a:r>
            <a:r>
              <a:rPr lang="en-GB" sz="3600" b="1" dirty="0"/>
              <a:t>, </a:t>
            </a:r>
            <a:r>
              <a:rPr lang="en-GB" sz="3600" b="1" dirty="0" err="1"/>
              <a:t>dolur</a:t>
            </a:r>
            <a:r>
              <a:rPr lang="en-GB" sz="3600" b="1" dirty="0"/>
              <a:t> </a:t>
            </a:r>
            <a:r>
              <a:rPr lang="en-GB" sz="3600" b="1" dirty="0" err="1"/>
              <a:t>rhydd</a:t>
            </a:r>
            <a:r>
              <a:rPr lang="en-GB" sz="3600" b="1" dirty="0"/>
              <a:t> a </a:t>
            </a:r>
            <a:r>
              <a:rPr lang="en-GB" sz="3600" b="1" dirty="0" err="1"/>
              <a:t>phoenau</a:t>
            </a:r>
            <a:r>
              <a:rPr lang="en-GB" sz="3600" b="1" dirty="0"/>
              <a:t> </a:t>
            </a:r>
            <a:r>
              <a:rPr lang="en-GB" sz="3600" b="1" dirty="0" err="1"/>
              <a:t>stumog</a:t>
            </a:r>
            <a:r>
              <a:rPr lang="en-GB" sz="3600" b="1" dirty="0"/>
              <a:t> </a:t>
            </a:r>
          </a:p>
          <a:p>
            <a:pPr marL="342900" lvl="0" indent="-342900">
              <a:spcAft>
                <a:spcPts val="1000"/>
              </a:spcAft>
              <a:buFont typeface="+mj-lt"/>
              <a:buAutoNum type="alphaUcPeriod"/>
            </a:pPr>
            <a:r>
              <a:rPr lang="cy-GB" sz="3600" b="1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  Peswch, dolur gwddf a thrwyn yn rhedeg</a:t>
            </a:r>
            <a:endParaRPr lang="en-GB" sz="3600" b="1" dirty="0">
              <a:latin typeface="Arial" panose="020B0604020202020204" pitchFamily="34" charset="0"/>
              <a:ea typeface="Calibri" panose="020F0502020204030204" pitchFamily="34" charset="0"/>
            </a:endParaRPr>
          </a:p>
          <a:p>
            <a:pPr marL="342900" indent="-342900">
              <a:buFont typeface="+mj-lt"/>
              <a:buAutoNum type="alphaUcPeriod"/>
            </a:pPr>
            <a:r>
              <a:rPr lang="cy-GB" sz="3600" b="1" dirty="0"/>
              <a:t>   Rhoi pwysau ymlaen</a:t>
            </a:r>
            <a:endParaRPr lang="en-GB" sz="3600" b="1" dirty="0"/>
          </a:p>
          <a:p>
            <a:r>
              <a:rPr lang="cy-GB" sz="3600" b="1" dirty="0"/>
              <a:t>Ch. Torri coes</a:t>
            </a:r>
            <a:endParaRPr lang="en-GB" sz="3600" b="1" dirty="0"/>
          </a:p>
        </p:txBody>
      </p:sp>
    </p:spTree>
    <p:extLst>
      <p:ext uri="{BB962C8B-B14F-4D97-AF65-F5344CB8AC3E}">
        <p14:creationId xmlns:p14="http://schemas.microsoft.com/office/powerpoint/2010/main" val="21507629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9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74328D-70A1-4994-A039-2AB16E6EC0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cy-GB" b="1" dirty="0">
                <a:latin typeface="+mn-lt"/>
              </a:rPr>
              <a:t>Beth sydd ei angen ar germau i'w helpu i dyfu?</a:t>
            </a:r>
            <a:br>
              <a:rPr lang="en-GB" dirty="0"/>
            </a:br>
            <a:endParaRPr lang="en-GB" dirty="0"/>
          </a:p>
        </p:txBody>
      </p:sp>
      <p:pic>
        <p:nvPicPr>
          <p:cNvPr id="5" name="Content Placeholder 4" descr="A close up of a sign&#10;&#10;Description generated with high confidence">
            <a:extLst>
              <a:ext uri="{FF2B5EF4-FFF2-40B4-BE49-F238E27FC236}">
                <a16:creationId xmlns:a16="http://schemas.microsoft.com/office/drawing/2014/main" id="{73B39217-099B-4EBE-BB55-AA328D493D1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8104" y="4351198"/>
            <a:ext cx="4301721" cy="2419718"/>
          </a:xfr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A44EFB49-B736-4487-B331-F3E220D1DA59}"/>
              </a:ext>
            </a:extLst>
          </p:cNvPr>
          <p:cNvSpPr txBox="1"/>
          <p:nvPr/>
        </p:nvSpPr>
        <p:spPr>
          <a:xfrm>
            <a:off x="838199" y="1974273"/>
            <a:ext cx="840971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lvl="0" indent="-342900">
              <a:buFont typeface="+mj-lt"/>
              <a:buAutoNum type="alphaUcPeriod"/>
            </a:pPr>
            <a:r>
              <a:rPr lang="cy-GB" sz="3600" b="1" dirty="0"/>
              <a:t>   Cynhesrwydd, amser, bwyd a lleithder </a:t>
            </a:r>
            <a:endParaRPr lang="en-GB" sz="3600" b="1" dirty="0"/>
          </a:p>
          <a:p>
            <a:pPr marL="342900" lvl="0" indent="-342900">
              <a:buFont typeface="+mj-lt"/>
              <a:buAutoNum type="alphaUcPeriod"/>
            </a:pPr>
            <a:r>
              <a:rPr lang="cy-GB" sz="3600" b="1" dirty="0"/>
              <a:t>   Tail neu dom da</a:t>
            </a:r>
            <a:endParaRPr lang="en-GB" sz="3600" b="1" dirty="0"/>
          </a:p>
          <a:p>
            <a:pPr marL="342900" lvl="0" indent="-342900">
              <a:buFont typeface="+mj-lt"/>
              <a:buAutoNum type="alphaUcPeriod"/>
            </a:pPr>
            <a:r>
              <a:rPr lang="cy-GB" sz="3600" b="1" dirty="0"/>
              <a:t>   Ffa Hud</a:t>
            </a:r>
            <a:endParaRPr lang="en-GB" sz="3600" b="1" dirty="0"/>
          </a:p>
          <a:p>
            <a:pPr lvl="0"/>
            <a:r>
              <a:rPr lang="cy-GB" sz="3600" b="1" dirty="0"/>
              <a:t>Ch. Dim byd</a:t>
            </a:r>
            <a:endParaRPr lang="en-GB" sz="3600" b="1" dirty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304437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9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74328D-70A1-4994-A039-2AB16E6EC0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cy-GB" b="1" dirty="0">
                <a:latin typeface="+mn-lt"/>
              </a:rPr>
              <a:t>Beth sydd ei angen ar germau i'w helpu i dyfu?</a:t>
            </a:r>
            <a:br>
              <a:rPr lang="en-GB" dirty="0"/>
            </a:br>
            <a:endParaRPr lang="en-GB" dirty="0"/>
          </a:p>
        </p:txBody>
      </p:sp>
      <p:pic>
        <p:nvPicPr>
          <p:cNvPr id="5" name="Content Placeholder 4" descr="A close up of a sign&#10;&#10;Description generated with high confidence">
            <a:extLst>
              <a:ext uri="{FF2B5EF4-FFF2-40B4-BE49-F238E27FC236}">
                <a16:creationId xmlns:a16="http://schemas.microsoft.com/office/drawing/2014/main" id="{73B39217-099B-4EBE-BB55-AA328D493D1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8104" y="4351198"/>
            <a:ext cx="4301721" cy="2419718"/>
          </a:xfr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A44EFB49-B736-4487-B331-F3E220D1DA59}"/>
              </a:ext>
            </a:extLst>
          </p:cNvPr>
          <p:cNvSpPr txBox="1"/>
          <p:nvPr/>
        </p:nvSpPr>
        <p:spPr>
          <a:xfrm>
            <a:off x="838199" y="1932069"/>
            <a:ext cx="840971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lphaUcPeriod"/>
              <a:tabLst/>
              <a:defRPr/>
            </a:pPr>
            <a:r>
              <a:rPr kumimoji="0" lang="cy-GB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  Cynhesrwydd, amser, bwyd a lleithder </a:t>
            </a:r>
            <a:endParaRPr kumimoji="0" lang="en-GB" sz="3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490625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9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74328D-70A1-4994-A039-2AB16E6EC0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766218"/>
            <a:ext cx="10515600" cy="1325563"/>
          </a:xfrm>
        </p:spPr>
        <p:txBody>
          <a:bodyPr>
            <a:noAutofit/>
          </a:bodyPr>
          <a:lstStyle/>
          <a:p>
            <a:r>
              <a:rPr lang="cy-GB" sz="4800" b="1" dirty="0">
                <a:latin typeface="+mn-lt"/>
              </a:rPr>
              <a:t>Mae rhai bwydydd (e.e. cyw iâr, pysgod, ham) yn cynnwys llawer o leithder sy'n cynnig amodau perffaith i germau dyfu os nad ydynt yn cael eu cadw yn yr oergell.</a:t>
            </a:r>
            <a:br>
              <a:rPr lang="en-GB" sz="4800" b="1" dirty="0">
                <a:latin typeface="+mn-lt"/>
              </a:rPr>
            </a:br>
            <a:endParaRPr lang="en-GB" sz="4800" b="1" dirty="0">
              <a:latin typeface="+mn-lt"/>
            </a:endParaRPr>
          </a:p>
        </p:txBody>
      </p:sp>
      <p:pic>
        <p:nvPicPr>
          <p:cNvPr id="5" name="Content Placeholder 4" descr="A close up of a sign&#10;&#10;Description generated with high confidence">
            <a:extLst>
              <a:ext uri="{FF2B5EF4-FFF2-40B4-BE49-F238E27FC236}">
                <a16:creationId xmlns:a16="http://schemas.microsoft.com/office/drawing/2014/main" id="{73B39217-099B-4EBE-BB55-AA328D493D1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8104" y="4351198"/>
            <a:ext cx="4301721" cy="2419718"/>
          </a:xfrm>
        </p:spPr>
      </p:pic>
    </p:spTree>
    <p:extLst>
      <p:ext uri="{BB962C8B-B14F-4D97-AF65-F5344CB8AC3E}">
        <p14:creationId xmlns:p14="http://schemas.microsoft.com/office/powerpoint/2010/main" val="101288647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9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74328D-70A1-4994-A039-2AB16E6EC0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63601"/>
            <a:ext cx="10861964" cy="1325563"/>
          </a:xfrm>
        </p:spPr>
        <p:txBody>
          <a:bodyPr>
            <a:normAutofit fontScale="90000"/>
          </a:bodyPr>
          <a:lstStyle/>
          <a:p>
            <a:r>
              <a:rPr lang="cy-GB" b="1" dirty="0">
                <a:latin typeface="+mn-lt"/>
              </a:rPr>
              <a:t>Pa fwydydd y mae gofyn i ti eu trin yn ofalus er mwyn atal germau rhag lledaenu i fwydydd eraill?</a:t>
            </a:r>
            <a:br>
              <a:rPr lang="en-GB" b="1" dirty="0">
                <a:latin typeface="+mn-lt"/>
              </a:rPr>
            </a:br>
            <a:endParaRPr lang="en-GB" b="1" dirty="0">
              <a:latin typeface="+mn-lt"/>
            </a:endParaRPr>
          </a:p>
        </p:txBody>
      </p:sp>
      <p:pic>
        <p:nvPicPr>
          <p:cNvPr id="5" name="Content Placeholder 4" descr="A close up of a sign&#10;&#10;Description generated with high confidence">
            <a:extLst>
              <a:ext uri="{FF2B5EF4-FFF2-40B4-BE49-F238E27FC236}">
                <a16:creationId xmlns:a16="http://schemas.microsoft.com/office/drawing/2014/main" id="{73B39217-099B-4EBE-BB55-AA328D493D1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8104" y="4351198"/>
            <a:ext cx="4301721" cy="2419718"/>
          </a:xfr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3CB3D71F-8113-4EE0-8503-D1EB8E23338D}"/>
              </a:ext>
            </a:extLst>
          </p:cNvPr>
          <p:cNvSpPr txBox="1"/>
          <p:nvPr/>
        </p:nvSpPr>
        <p:spPr>
          <a:xfrm>
            <a:off x="425418" y="2195759"/>
            <a:ext cx="11341164" cy="27084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lvl="0" indent="-342900">
              <a:buFont typeface="+mj-lt"/>
              <a:buAutoNum type="alphaUcPeriod"/>
            </a:pPr>
            <a:r>
              <a:rPr lang="cy-GB" sz="3400" b="1" dirty="0"/>
              <a:t>   Bwyd amrwd (cig amrwd, pysgod amrwd, llysiau rhydd 	sydd â phridd arnynt a wyau) </a:t>
            </a:r>
            <a:endParaRPr lang="en-GB" sz="3400" b="1" dirty="0"/>
          </a:p>
          <a:p>
            <a:pPr marL="342900" lvl="0" indent="-342900">
              <a:buFont typeface="+mj-lt"/>
              <a:buAutoNum type="alphaUcPeriod"/>
            </a:pPr>
            <a:r>
              <a:rPr lang="cy-GB" sz="3400" b="1" dirty="0"/>
              <a:t>   Bwyd sydd wedi'i goginio</a:t>
            </a:r>
            <a:endParaRPr lang="en-GB" sz="3400" b="1" dirty="0"/>
          </a:p>
          <a:p>
            <a:pPr marL="342900" lvl="0" indent="-342900">
              <a:buFont typeface="+mj-lt"/>
              <a:buAutoNum type="alphaUcPeriod"/>
            </a:pPr>
            <a:r>
              <a:rPr lang="cy-GB" sz="3400" b="1" dirty="0"/>
              <a:t>   Bwyd tun</a:t>
            </a:r>
            <a:endParaRPr lang="en-GB" sz="3400" b="1" dirty="0"/>
          </a:p>
          <a:p>
            <a:pPr lvl="0"/>
            <a:r>
              <a:rPr lang="cy-GB" sz="3400" b="1" dirty="0"/>
              <a:t>Ch. Bwyd wedi'i sychu</a:t>
            </a:r>
            <a:endParaRPr lang="en-GB" sz="3400" b="1" dirty="0"/>
          </a:p>
        </p:txBody>
      </p:sp>
    </p:spTree>
    <p:extLst>
      <p:ext uri="{BB962C8B-B14F-4D97-AF65-F5344CB8AC3E}">
        <p14:creationId xmlns:p14="http://schemas.microsoft.com/office/powerpoint/2010/main" val="41287222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9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74328D-70A1-4994-A039-2AB16E6EC0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63601"/>
            <a:ext cx="10861964" cy="1325563"/>
          </a:xfrm>
        </p:spPr>
        <p:txBody>
          <a:bodyPr>
            <a:normAutofit fontScale="90000"/>
          </a:bodyPr>
          <a:lstStyle/>
          <a:p>
            <a:r>
              <a:rPr lang="cy-GB" b="1" dirty="0">
                <a:latin typeface="+mn-lt"/>
              </a:rPr>
              <a:t>Pa fwydydd y mae gofyn i ti eu trin yn ofalus er mwyn atal germau rhag lledaenu i fwydydd eraill?</a:t>
            </a:r>
            <a:br>
              <a:rPr lang="en-GB" b="1" dirty="0">
                <a:latin typeface="+mn-lt"/>
              </a:rPr>
            </a:br>
            <a:endParaRPr lang="en-GB" b="1" dirty="0">
              <a:latin typeface="+mn-lt"/>
            </a:endParaRPr>
          </a:p>
        </p:txBody>
      </p:sp>
      <p:pic>
        <p:nvPicPr>
          <p:cNvPr id="5" name="Content Placeholder 4" descr="A close up of a sign&#10;&#10;Description generated with high confidence">
            <a:extLst>
              <a:ext uri="{FF2B5EF4-FFF2-40B4-BE49-F238E27FC236}">
                <a16:creationId xmlns:a16="http://schemas.microsoft.com/office/drawing/2014/main" id="{73B39217-099B-4EBE-BB55-AA328D493D1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8104" y="4351198"/>
            <a:ext cx="4301721" cy="2419718"/>
          </a:xfr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3CB3D71F-8113-4EE0-8503-D1EB8E23338D}"/>
              </a:ext>
            </a:extLst>
          </p:cNvPr>
          <p:cNvSpPr txBox="1"/>
          <p:nvPr/>
        </p:nvSpPr>
        <p:spPr>
          <a:xfrm>
            <a:off x="425418" y="2209827"/>
            <a:ext cx="113411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marR="0" lvl="0" indent="-342900" algn="l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lphaUcPeriod"/>
              <a:tabLst/>
              <a:defRPr/>
            </a:pPr>
            <a:r>
              <a:rPr kumimoji="0" lang="cy-GB" sz="3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  Bwyd amrwd (cig amrwd, pysgod amrwd, llysiau rhydd  	sydd â phridd arnynt a wyau) </a:t>
            </a:r>
            <a:endParaRPr kumimoji="0" lang="en-GB" sz="3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73470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9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74328D-70A1-4994-A039-2AB16E6EC0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29145" y="3174182"/>
            <a:ext cx="10515600" cy="1325563"/>
          </a:xfrm>
        </p:spPr>
        <p:txBody>
          <a:bodyPr>
            <a:noAutofit/>
          </a:bodyPr>
          <a:lstStyle/>
          <a:p>
            <a:r>
              <a:rPr lang="cy-GB" sz="4800" b="1" dirty="0">
                <a:latin typeface="+mn-lt"/>
              </a:rPr>
              <a:t>Gall bwyd amrwd (cig amrwd, pysgod amrwd, llysiau rhydd sydd â phridd arnynt a wyau) gynnwys germau a all achosi gwenwyn bwyd.</a:t>
            </a:r>
            <a:br>
              <a:rPr lang="en-GB" b="1" dirty="0">
                <a:latin typeface="+mn-lt"/>
              </a:rPr>
            </a:br>
            <a:endParaRPr lang="en-GB" b="1" dirty="0">
              <a:latin typeface="+mn-lt"/>
            </a:endParaRPr>
          </a:p>
        </p:txBody>
      </p:sp>
      <p:pic>
        <p:nvPicPr>
          <p:cNvPr id="5" name="Content Placeholder 4" descr="A close up of a sign&#10;&#10;Description generated with high confidence">
            <a:extLst>
              <a:ext uri="{FF2B5EF4-FFF2-40B4-BE49-F238E27FC236}">
                <a16:creationId xmlns:a16="http://schemas.microsoft.com/office/drawing/2014/main" id="{73B39217-099B-4EBE-BB55-AA328D493D1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8104" y="4351198"/>
            <a:ext cx="4301721" cy="2419718"/>
          </a:xfrm>
        </p:spPr>
      </p:pic>
    </p:spTree>
    <p:extLst>
      <p:ext uri="{BB962C8B-B14F-4D97-AF65-F5344CB8AC3E}">
        <p14:creationId xmlns:p14="http://schemas.microsoft.com/office/powerpoint/2010/main" val="367646922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9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74328D-70A1-4994-A039-2AB16E6EC0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 err="1">
                <a:latin typeface="+mn-lt"/>
              </a:rPr>
              <a:t>Sut</a:t>
            </a:r>
            <a:r>
              <a:rPr lang="en-GB" b="1" dirty="0">
                <a:latin typeface="+mn-lt"/>
              </a:rPr>
              <a:t> </a:t>
            </a:r>
            <a:r>
              <a:rPr lang="en-GB" b="1" dirty="0" err="1">
                <a:latin typeface="+mn-lt"/>
              </a:rPr>
              <a:t>wyt</a:t>
            </a:r>
            <a:r>
              <a:rPr lang="en-GB" b="1" dirty="0">
                <a:latin typeface="+mn-lt"/>
              </a:rPr>
              <a:t> </a:t>
            </a:r>
            <a:r>
              <a:rPr lang="en-GB" b="1" dirty="0" err="1">
                <a:latin typeface="+mn-lt"/>
              </a:rPr>
              <a:t>ti’n</a:t>
            </a:r>
            <a:r>
              <a:rPr lang="en-GB" b="1" dirty="0">
                <a:latin typeface="+mn-lt"/>
              </a:rPr>
              <a:t> </a:t>
            </a:r>
            <a:r>
              <a:rPr lang="en-GB" b="1" dirty="0" err="1">
                <a:latin typeface="+mn-lt"/>
              </a:rPr>
              <a:t>gwybod</a:t>
            </a:r>
            <a:r>
              <a:rPr lang="en-GB" b="1" dirty="0">
                <a:latin typeface="+mn-lt"/>
              </a:rPr>
              <a:t> </a:t>
            </a:r>
            <a:r>
              <a:rPr lang="en-GB" b="1" dirty="0" err="1">
                <a:latin typeface="+mn-lt"/>
              </a:rPr>
              <a:t>os</a:t>
            </a:r>
            <a:r>
              <a:rPr lang="en-GB" b="1" dirty="0">
                <a:latin typeface="+mn-lt"/>
              </a:rPr>
              <a:t> </a:t>
            </a:r>
            <a:r>
              <a:rPr lang="en-GB" b="1" dirty="0" err="1">
                <a:latin typeface="+mn-lt"/>
              </a:rPr>
              <a:t>wyt</a:t>
            </a:r>
            <a:r>
              <a:rPr lang="en-GB" b="1" dirty="0">
                <a:latin typeface="+mn-lt"/>
              </a:rPr>
              <a:t> </a:t>
            </a:r>
            <a:r>
              <a:rPr lang="en-GB" b="1" dirty="0" err="1">
                <a:latin typeface="+mn-lt"/>
              </a:rPr>
              <a:t>ti</a:t>
            </a:r>
            <a:r>
              <a:rPr lang="en-GB" b="1" dirty="0">
                <a:latin typeface="+mn-lt"/>
              </a:rPr>
              <a:t> </a:t>
            </a:r>
            <a:r>
              <a:rPr lang="en-GB" b="1" dirty="0" err="1">
                <a:latin typeface="+mn-lt"/>
              </a:rPr>
              <a:t>wedi</a:t>
            </a:r>
            <a:r>
              <a:rPr lang="en-GB" b="1" dirty="0">
                <a:latin typeface="+mn-lt"/>
              </a:rPr>
              <a:t> </a:t>
            </a:r>
            <a:r>
              <a:rPr lang="en-GB" b="1" dirty="0" err="1">
                <a:latin typeface="+mn-lt"/>
              </a:rPr>
              <a:t>cael</a:t>
            </a:r>
            <a:r>
              <a:rPr lang="en-GB" b="1" dirty="0">
                <a:latin typeface="+mn-lt"/>
              </a:rPr>
              <a:t> </a:t>
            </a:r>
            <a:r>
              <a:rPr lang="en-GB" b="1" dirty="0" err="1">
                <a:latin typeface="+mn-lt"/>
              </a:rPr>
              <a:t>gwenwyn</a:t>
            </a:r>
            <a:r>
              <a:rPr lang="en-GB" b="1" dirty="0">
                <a:latin typeface="+mn-lt"/>
              </a:rPr>
              <a:t> </a:t>
            </a:r>
            <a:r>
              <a:rPr lang="en-GB" b="1" dirty="0" err="1">
                <a:latin typeface="+mn-lt"/>
              </a:rPr>
              <a:t>bwyd</a:t>
            </a:r>
            <a:endParaRPr lang="en-GB" b="1" dirty="0">
              <a:latin typeface="+mn-lt"/>
            </a:endParaRPr>
          </a:p>
        </p:txBody>
      </p:sp>
      <p:pic>
        <p:nvPicPr>
          <p:cNvPr id="5" name="Content Placeholder 4" descr="A close up of a sign&#10;&#10;Description generated with high confidence">
            <a:extLst>
              <a:ext uri="{FF2B5EF4-FFF2-40B4-BE49-F238E27FC236}">
                <a16:creationId xmlns:a16="http://schemas.microsoft.com/office/drawing/2014/main" id="{73B39217-099B-4EBE-BB55-AA328D493D1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8104" y="4351198"/>
            <a:ext cx="4301721" cy="2419718"/>
          </a:xfr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EC5EACF2-5204-4975-8A20-B777EBEC4BDA}"/>
              </a:ext>
            </a:extLst>
          </p:cNvPr>
          <p:cNvSpPr txBox="1"/>
          <p:nvPr/>
        </p:nvSpPr>
        <p:spPr>
          <a:xfrm>
            <a:off x="838199" y="2217420"/>
            <a:ext cx="8929255" cy="12834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lphaUcPeriod"/>
              <a:tabLst/>
              <a:defRPr/>
            </a:pPr>
            <a:r>
              <a:rPr kumimoji="0" lang="en-GB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  </a:t>
            </a:r>
            <a:r>
              <a:rPr kumimoji="0" lang="en-GB" sz="36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Salwch</a:t>
            </a:r>
            <a:r>
              <a:rPr kumimoji="0" lang="en-GB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, </a:t>
            </a:r>
            <a:r>
              <a:rPr kumimoji="0" lang="en-GB" sz="36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dolur</a:t>
            </a:r>
            <a:r>
              <a:rPr kumimoji="0" lang="en-GB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GB" sz="36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rhydd</a:t>
            </a:r>
            <a:r>
              <a:rPr kumimoji="0" lang="en-GB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a </a:t>
            </a:r>
            <a:r>
              <a:rPr kumimoji="0" lang="en-GB" sz="36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phoenau</a:t>
            </a:r>
            <a:r>
              <a:rPr kumimoji="0" lang="en-GB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GB" sz="36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stumog</a:t>
            </a:r>
            <a:r>
              <a:rPr kumimoji="0" lang="en-GB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</a:p>
          <a:p>
            <a:pPr marR="0" lvl="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ClrTx/>
              <a:buSzTx/>
              <a:tabLst/>
              <a:defRPr/>
            </a:pPr>
            <a:endParaRPr kumimoji="0" lang="en-GB" sz="3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Calibri" panose="020F0502020204030204" pitchFamily="34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455461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9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74328D-70A1-4994-A039-2AB16E6EC0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501659"/>
            <a:ext cx="10515600" cy="1325563"/>
          </a:xfrm>
        </p:spPr>
        <p:txBody>
          <a:bodyPr>
            <a:noAutofit/>
          </a:bodyPr>
          <a:lstStyle/>
          <a:p>
            <a:r>
              <a:rPr lang="cy-GB" b="1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Efallai y byddi di'n teimlo'n chwil, yn boeth neu'n sychedig hefyd. Fe alli di ddechrau teimlo'n sâl unrhyw bryd rhwng 4 a 24 awr ar ôl bwyta ac fe all symptomau fel arfer bara rhwng 12 a 48 awr.</a:t>
            </a:r>
            <a:endParaRPr lang="en-GB" b="1" dirty="0">
              <a:latin typeface="+mn-lt"/>
            </a:endParaRPr>
          </a:p>
        </p:txBody>
      </p:sp>
      <p:pic>
        <p:nvPicPr>
          <p:cNvPr id="5" name="Content Placeholder 4" descr="A close up of a sign&#10;&#10;Description generated with high confidence">
            <a:extLst>
              <a:ext uri="{FF2B5EF4-FFF2-40B4-BE49-F238E27FC236}">
                <a16:creationId xmlns:a16="http://schemas.microsoft.com/office/drawing/2014/main" id="{73B39217-099B-4EBE-BB55-AA328D493D1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8104" y="4351198"/>
            <a:ext cx="4301721" cy="2419718"/>
          </a:xfrm>
        </p:spPr>
      </p:pic>
    </p:spTree>
    <p:extLst>
      <p:ext uri="{BB962C8B-B14F-4D97-AF65-F5344CB8AC3E}">
        <p14:creationId xmlns:p14="http://schemas.microsoft.com/office/powerpoint/2010/main" val="316648763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9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74328D-70A1-4994-A039-2AB16E6EC0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21080" y="296545"/>
            <a:ext cx="10515600" cy="1325563"/>
          </a:xfrm>
        </p:spPr>
        <p:txBody>
          <a:bodyPr/>
          <a:lstStyle/>
          <a:p>
            <a:r>
              <a:rPr lang="en-GB" b="1" dirty="0" err="1">
                <a:latin typeface="+mn-lt"/>
              </a:rPr>
              <a:t>Sut</a:t>
            </a:r>
            <a:r>
              <a:rPr lang="en-GB" b="1" dirty="0">
                <a:latin typeface="+mn-lt"/>
              </a:rPr>
              <a:t> </a:t>
            </a:r>
            <a:r>
              <a:rPr lang="en-GB" b="1" dirty="0" err="1">
                <a:latin typeface="+mn-lt"/>
              </a:rPr>
              <a:t>ddylet</a:t>
            </a:r>
            <a:r>
              <a:rPr lang="en-GB" b="1" dirty="0">
                <a:latin typeface="+mn-lt"/>
              </a:rPr>
              <a:t> </a:t>
            </a:r>
            <a:r>
              <a:rPr lang="en-GB" b="1" dirty="0" err="1">
                <a:latin typeface="+mn-lt"/>
              </a:rPr>
              <a:t>ti</a:t>
            </a:r>
            <a:r>
              <a:rPr lang="en-GB" b="1" dirty="0">
                <a:latin typeface="+mn-lt"/>
              </a:rPr>
              <a:t> </a:t>
            </a:r>
            <a:r>
              <a:rPr lang="en-GB" b="1" dirty="0" err="1">
                <a:latin typeface="+mn-lt"/>
              </a:rPr>
              <a:t>olchi</a:t>
            </a:r>
            <a:r>
              <a:rPr lang="en-GB" b="1" dirty="0">
                <a:latin typeface="+mn-lt"/>
              </a:rPr>
              <a:t> </a:t>
            </a:r>
            <a:r>
              <a:rPr lang="en-GB" b="1" dirty="0" err="1">
                <a:latin typeface="+mn-lt"/>
              </a:rPr>
              <a:t>dy</a:t>
            </a:r>
            <a:r>
              <a:rPr lang="en-GB" b="1" dirty="0">
                <a:latin typeface="+mn-lt"/>
              </a:rPr>
              <a:t> </a:t>
            </a:r>
            <a:r>
              <a:rPr lang="en-GB" b="1" dirty="0" err="1">
                <a:latin typeface="+mn-lt"/>
              </a:rPr>
              <a:t>ddwylo</a:t>
            </a:r>
            <a:r>
              <a:rPr lang="en-GB" b="1" dirty="0">
                <a:latin typeface="+mn-lt"/>
              </a:rPr>
              <a:t> bob </a:t>
            </a:r>
            <a:r>
              <a:rPr lang="en-GB" b="1" dirty="0" err="1">
                <a:latin typeface="+mn-lt"/>
              </a:rPr>
              <a:t>tro</a:t>
            </a:r>
            <a:r>
              <a:rPr lang="en-GB" b="1" dirty="0">
                <a:latin typeface="+mn-lt"/>
              </a:rPr>
              <a:t>?</a:t>
            </a:r>
          </a:p>
        </p:txBody>
      </p:sp>
      <p:pic>
        <p:nvPicPr>
          <p:cNvPr id="5" name="Content Placeholder 4" descr="A close up of a sign&#10;&#10;Description generated with high confidence">
            <a:extLst>
              <a:ext uri="{FF2B5EF4-FFF2-40B4-BE49-F238E27FC236}">
                <a16:creationId xmlns:a16="http://schemas.microsoft.com/office/drawing/2014/main" id="{73B39217-099B-4EBE-BB55-AA328D493D1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8104" y="4351198"/>
            <a:ext cx="4301721" cy="2419718"/>
          </a:xfr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EA3D50A2-5C85-4996-86D0-661B802A65A0}"/>
              </a:ext>
            </a:extLst>
          </p:cNvPr>
          <p:cNvSpPr txBox="1"/>
          <p:nvPr/>
        </p:nvSpPr>
        <p:spPr>
          <a:xfrm>
            <a:off x="1267691" y="1907738"/>
            <a:ext cx="7040413" cy="28315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lvl="0" indent="-342900">
              <a:buFont typeface="+mj-lt"/>
              <a:buAutoNum type="alphaUcPeriod"/>
            </a:pPr>
            <a:r>
              <a:rPr lang="cy-GB" sz="4000" b="1" dirty="0"/>
              <a:t>   Gyda dŵr oer</a:t>
            </a:r>
            <a:endParaRPr lang="en-GB" sz="4000" b="1" dirty="0"/>
          </a:p>
          <a:p>
            <a:pPr marL="342900" lvl="0" indent="-342900">
              <a:buFont typeface="+mj-lt"/>
              <a:buAutoNum type="alphaUcPeriod"/>
            </a:pPr>
            <a:r>
              <a:rPr lang="cy-GB" sz="4000" b="1" dirty="0"/>
              <a:t>   Gyda dŵr oer a sebon</a:t>
            </a:r>
            <a:endParaRPr lang="en-GB" sz="4000" b="1" dirty="0"/>
          </a:p>
          <a:p>
            <a:pPr marL="342900" lvl="0" indent="-342900">
              <a:buFont typeface="+mj-lt"/>
              <a:buAutoNum type="alphaUcPeriod"/>
            </a:pPr>
            <a:r>
              <a:rPr lang="cy-GB" sz="4000" b="1" dirty="0"/>
              <a:t>   Gyda gwên</a:t>
            </a:r>
            <a:endParaRPr lang="en-GB" sz="4000" b="1" dirty="0"/>
          </a:p>
          <a:p>
            <a:pPr lvl="0"/>
            <a:r>
              <a:rPr lang="cy-GB" sz="4000" b="1" dirty="0"/>
              <a:t>Ch. Gyda dŵr cynnes a sebon </a:t>
            </a:r>
            <a:endParaRPr lang="en-GB" sz="4000" b="1" dirty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194712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9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74328D-70A1-4994-A039-2AB16E6EC0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21080" y="296545"/>
            <a:ext cx="10515600" cy="1325563"/>
          </a:xfrm>
        </p:spPr>
        <p:txBody>
          <a:bodyPr/>
          <a:lstStyle/>
          <a:p>
            <a:r>
              <a:rPr lang="en-GB" b="1" dirty="0" err="1">
                <a:latin typeface="+mn-lt"/>
              </a:rPr>
              <a:t>Sut</a:t>
            </a:r>
            <a:r>
              <a:rPr lang="en-GB" b="1" dirty="0">
                <a:latin typeface="+mn-lt"/>
              </a:rPr>
              <a:t> </a:t>
            </a:r>
            <a:r>
              <a:rPr lang="en-GB" b="1" dirty="0" err="1">
                <a:latin typeface="+mn-lt"/>
              </a:rPr>
              <a:t>ddylet</a:t>
            </a:r>
            <a:r>
              <a:rPr lang="en-GB" b="1" dirty="0">
                <a:latin typeface="+mn-lt"/>
              </a:rPr>
              <a:t> </a:t>
            </a:r>
            <a:r>
              <a:rPr lang="en-GB" b="1" dirty="0" err="1">
                <a:latin typeface="+mn-lt"/>
              </a:rPr>
              <a:t>ti</a:t>
            </a:r>
            <a:r>
              <a:rPr lang="en-GB" b="1" dirty="0">
                <a:latin typeface="+mn-lt"/>
              </a:rPr>
              <a:t> </a:t>
            </a:r>
            <a:r>
              <a:rPr lang="en-GB" b="1" dirty="0" err="1">
                <a:latin typeface="+mn-lt"/>
              </a:rPr>
              <a:t>olchi</a:t>
            </a:r>
            <a:r>
              <a:rPr lang="en-GB" b="1" dirty="0">
                <a:latin typeface="+mn-lt"/>
              </a:rPr>
              <a:t> </a:t>
            </a:r>
            <a:r>
              <a:rPr lang="en-GB" b="1" dirty="0" err="1">
                <a:latin typeface="+mn-lt"/>
              </a:rPr>
              <a:t>dy</a:t>
            </a:r>
            <a:r>
              <a:rPr lang="en-GB" b="1" dirty="0">
                <a:latin typeface="+mn-lt"/>
              </a:rPr>
              <a:t> </a:t>
            </a:r>
            <a:r>
              <a:rPr lang="en-GB" b="1" dirty="0" err="1">
                <a:latin typeface="+mn-lt"/>
              </a:rPr>
              <a:t>ddwylo</a:t>
            </a:r>
            <a:r>
              <a:rPr lang="en-GB" b="1" dirty="0">
                <a:latin typeface="+mn-lt"/>
              </a:rPr>
              <a:t> bob </a:t>
            </a:r>
            <a:r>
              <a:rPr lang="en-GB" b="1" dirty="0" err="1">
                <a:latin typeface="+mn-lt"/>
              </a:rPr>
              <a:t>tro</a:t>
            </a:r>
            <a:r>
              <a:rPr lang="en-GB" b="1" dirty="0">
                <a:latin typeface="+mn-lt"/>
              </a:rPr>
              <a:t>?</a:t>
            </a:r>
          </a:p>
        </p:txBody>
      </p:sp>
      <p:pic>
        <p:nvPicPr>
          <p:cNvPr id="5" name="Content Placeholder 4" descr="A close up of a sign&#10;&#10;Description generated with high confidence">
            <a:extLst>
              <a:ext uri="{FF2B5EF4-FFF2-40B4-BE49-F238E27FC236}">
                <a16:creationId xmlns:a16="http://schemas.microsoft.com/office/drawing/2014/main" id="{73B39217-099B-4EBE-BB55-AA328D493D1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8104" y="4351198"/>
            <a:ext cx="4301721" cy="2419718"/>
          </a:xfr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EA3D50A2-5C85-4996-86D0-661B802A65A0}"/>
              </a:ext>
            </a:extLst>
          </p:cNvPr>
          <p:cNvSpPr txBox="1"/>
          <p:nvPr/>
        </p:nvSpPr>
        <p:spPr>
          <a:xfrm>
            <a:off x="1267691" y="3521983"/>
            <a:ext cx="7040413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lvl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cy-GB" sz="4000" b="1" dirty="0">
                <a:solidFill>
                  <a:prstClr val="black"/>
                </a:solidFill>
                <a:latin typeface="Calibri" panose="020F0502020204030204"/>
              </a:rPr>
              <a:t>Ch. </a:t>
            </a:r>
            <a:r>
              <a:rPr kumimoji="0" lang="cy-GB" sz="4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Gyda dŵr cynnes a sebon </a:t>
            </a:r>
            <a:endParaRPr kumimoji="0" lang="en-GB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78344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9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74328D-70A1-4994-A039-2AB16E6EC0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766218"/>
            <a:ext cx="10515600" cy="1325563"/>
          </a:xfrm>
        </p:spPr>
        <p:txBody>
          <a:bodyPr>
            <a:normAutofit fontScale="90000"/>
          </a:bodyPr>
          <a:lstStyle/>
          <a:p>
            <a:r>
              <a:rPr lang="cy-GB" sz="4900" b="1" dirty="0">
                <a:latin typeface="+mn-lt"/>
              </a:rPr>
              <a:t>Mae golchi dwylo yn atal germau rhag lledaenu i fwyd. Er mwyn golchi dwylo yn iawn, mae angen dŵr cynnes, sebon a thywelion taflu i ffwrdd, yn ddelfrydol, ar gyfer sychu dwylo.</a:t>
            </a:r>
            <a:br>
              <a:rPr lang="en-GB" dirty="0"/>
            </a:br>
            <a:endParaRPr lang="en-GB" dirty="0"/>
          </a:p>
        </p:txBody>
      </p:sp>
      <p:pic>
        <p:nvPicPr>
          <p:cNvPr id="5" name="Content Placeholder 4" descr="A close up of a sign&#10;&#10;Description generated with high confidence">
            <a:extLst>
              <a:ext uri="{FF2B5EF4-FFF2-40B4-BE49-F238E27FC236}">
                <a16:creationId xmlns:a16="http://schemas.microsoft.com/office/drawing/2014/main" id="{73B39217-099B-4EBE-BB55-AA328D493D1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8104" y="4351198"/>
            <a:ext cx="4301721" cy="2419718"/>
          </a:xfrm>
        </p:spPr>
      </p:pic>
    </p:spTree>
    <p:extLst>
      <p:ext uri="{BB962C8B-B14F-4D97-AF65-F5344CB8AC3E}">
        <p14:creationId xmlns:p14="http://schemas.microsoft.com/office/powerpoint/2010/main" val="142087652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9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74328D-70A1-4994-A039-2AB16E6EC0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7036" y="365125"/>
            <a:ext cx="11679382" cy="1325563"/>
          </a:xfrm>
        </p:spPr>
        <p:txBody>
          <a:bodyPr/>
          <a:lstStyle/>
          <a:p>
            <a:r>
              <a:rPr lang="en-GB" b="1" dirty="0" err="1">
                <a:latin typeface="+mn-lt"/>
              </a:rPr>
              <a:t>Ble</a:t>
            </a:r>
            <a:r>
              <a:rPr lang="en-GB" b="1" dirty="0">
                <a:latin typeface="+mn-lt"/>
              </a:rPr>
              <a:t> </a:t>
            </a:r>
            <a:r>
              <a:rPr lang="en-GB" b="1" dirty="0" err="1">
                <a:latin typeface="+mn-lt"/>
              </a:rPr>
              <a:t>ddylet</a:t>
            </a:r>
            <a:r>
              <a:rPr lang="en-GB" b="1" dirty="0">
                <a:latin typeface="+mn-lt"/>
              </a:rPr>
              <a:t> </a:t>
            </a:r>
            <a:r>
              <a:rPr lang="en-GB" b="1" dirty="0" err="1">
                <a:latin typeface="+mn-lt"/>
              </a:rPr>
              <a:t>ti</a:t>
            </a:r>
            <a:r>
              <a:rPr lang="en-GB" b="1" dirty="0">
                <a:latin typeface="+mn-lt"/>
              </a:rPr>
              <a:t> </a:t>
            </a:r>
            <a:r>
              <a:rPr lang="en-GB" b="1" dirty="0" err="1">
                <a:latin typeface="+mn-lt"/>
              </a:rPr>
              <a:t>gadw</a:t>
            </a:r>
            <a:r>
              <a:rPr lang="en-GB" b="1" dirty="0">
                <a:latin typeface="+mn-lt"/>
              </a:rPr>
              <a:t> </a:t>
            </a:r>
            <a:r>
              <a:rPr lang="en-GB" b="1" dirty="0" err="1">
                <a:latin typeface="+mn-lt"/>
              </a:rPr>
              <a:t>dy</a:t>
            </a:r>
            <a:r>
              <a:rPr lang="en-GB" b="1" dirty="0">
                <a:latin typeface="+mn-lt"/>
              </a:rPr>
              <a:t> </a:t>
            </a:r>
            <a:r>
              <a:rPr lang="en-GB" b="1" dirty="0" err="1">
                <a:latin typeface="+mn-lt"/>
              </a:rPr>
              <a:t>focs</a:t>
            </a:r>
            <a:r>
              <a:rPr lang="en-GB" b="1" dirty="0">
                <a:latin typeface="+mn-lt"/>
              </a:rPr>
              <a:t> </a:t>
            </a:r>
            <a:r>
              <a:rPr lang="en-GB" b="1" dirty="0" err="1">
                <a:latin typeface="+mn-lt"/>
              </a:rPr>
              <a:t>bwyd</a:t>
            </a:r>
            <a:r>
              <a:rPr lang="en-GB" b="1" dirty="0">
                <a:latin typeface="+mn-lt"/>
              </a:rPr>
              <a:t> </a:t>
            </a:r>
            <a:r>
              <a:rPr lang="en-GB" b="1" dirty="0" err="1">
                <a:latin typeface="+mn-lt"/>
              </a:rPr>
              <a:t>ar</a:t>
            </a:r>
            <a:r>
              <a:rPr lang="en-GB" b="1" dirty="0">
                <a:latin typeface="+mn-lt"/>
              </a:rPr>
              <a:t> </a:t>
            </a:r>
            <a:r>
              <a:rPr lang="en-GB" b="1" dirty="0" err="1">
                <a:latin typeface="+mn-lt"/>
              </a:rPr>
              <a:t>gyfer</a:t>
            </a:r>
            <a:r>
              <a:rPr lang="en-GB" b="1" dirty="0">
                <a:latin typeface="+mn-lt"/>
              </a:rPr>
              <a:t> </a:t>
            </a:r>
            <a:r>
              <a:rPr lang="en-GB" b="1" dirty="0" err="1">
                <a:latin typeface="+mn-lt"/>
              </a:rPr>
              <a:t>yr</a:t>
            </a:r>
            <a:r>
              <a:rPr lang="en-GB" b="1" dirty="0">
                <a:latin typeface="+mn-lt"/>
              </a:rPr>
              <a:t> </a:t>
            </a:r>
            <a:r>
              <a:rPr lang="en-GB" b="1" dirty="0" err="1">
                <a:latin typeface="+mn-lt"/>
              </a:rPr>
              <a:t>ysgol</a:t>
            </a:r>
            <a:r>
              <a:rPr lang="en-GB" b="1" dirty="0">
                <a:latin typeface="+mn-lt"/>
              </a:rPr>
              <a:t>?</a:t>
            </a:r>
          </a:p>
        </p:txBody>
      </p:sp>
      <p:pic>
        <p:nvPicPr>
          <p:cNvPr id="5" name="Content Placeholder 4" descr="A close up of a sign&#10;&#10;Description generated with high confidence">
            <a:extLst>
              <a:ext uri="{FF2B5EF4-FFF2-40B4-BE49-F238E27FC236}">
                <a16:creationId xmlns:a16="http://schemas.microsoft.com/office/drawing/2014/main" id="{73B39217-099B-4EBE-BB55-AA328D493D1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8104" y="4351198"/>
            <a:ext cx="4301721" cy="2419718"/>
          </a:xfr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B3D3612D-2EDE-41DD-9747-3747FB860B2D}"/>
              </a:ext>
            </a:extLst>
          </p:cNvPr>
          <p:cNvSpPr txBox="1"/>
          <p:nvPr/>
        </p:nvSpPr>
        <p:spPr>
          <a:xfrm>
            <a:off x="1122218" y="2015836"/>
            <a:ext cx="7585684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lvl="0" indent="-342900">
              <a:buFont typeface="+mj-lt"/>
              <a:buAutoNum type="alphaUcPeriod"/>
            </a:pPr>
            <a:r>
              <a:rPr lang="cy-GB" sz="3600" b="1" dirty="0"/>
              <a:t>   Ar y ffenest yn dy ddosbarth</a:t>
            </a:r>
            <a:endParaRPr lang="en-GB" sz="3600" b="1" dirty="0"/>
          </a:p>
          <a:p>
            <a:pPr marL="342900" lvl="0" indent="-342900">
              <a:buFont typeface="+mj-lt"/>
              <a:buAutoNum type="alphaUcPeriod"/>
            </a:pPr>
            <a:r>
              <a:rPr lang="cy-GB" sz="3600" b="1" dirty="0"/>
              <a:t>   Drws nesaf i wresogydd y dosbarth</a:t>
            </a:r>
            <a:endParaRPr lang="en-GB" sz="3600" b="1" dirty="0"/>
          </a:p>
          <a:p>
            <a:pPr marL="342900" lvl="0" indent="-342900">
              <a:buFont typeface="+mj-lt"/>
              <a:buAutoNum type="alphaUcPeriod"/>
            </a:pPr>
            <a:r>
              <a:rPr lang="cy-GB" sz="3600" b="1" dirty="0"/>
              <a:t>   Ar dy fachyn, gyda dy gôt</a:t>
            </a:r>
            <a:endParaRPr lang="en-GB" sz="3600" b="1" dirty="0"/>
          </a:p>
          <a:p>
            <a:pPr lvl="0"/>
            <a:r>
              <a:rPr lang="cy-GB" sz="3600" b="1" dirty="0"/>
              <a:t>Ch. Mewn bag oeri gyda phecyn iâ </a:t>
            </a:r>
            <a:endParaRPr lang="en-GB" sz="3600" b="1" dirty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02320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9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74328D-70A1-4994-A039-2AB16E6EC0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7036" y="365125"/>
            <a:ext cx="11679382" cy="1325563"/>
          </a:xfrm>
        </p:spPr>
        <p:txBody>
          <a:bodyPr/>
          <a:lstStyle/>
          <a:p>
            <a:r>
              <a:rPr lang="en-GB" b="1" dirty="0" err="1">
                <a:latin typeface="+mn-lt"/>
              </a:rPr>
              <a:t>Ble</a:t>
            </a:r>
            <a:r>
              <a:rPr lang="en-GB" b="1" dirty="0">
                <a:latin typeface="+mn-lt"/>
              </a:rPr>
              <a:t> </a:t>
            </a:r>
            <a:r>
              <a:rPr lang="en-GB" b="1" dirty="0" err="1">
                <a:latin typeface="+mn-lt"/>
              </a:rPr>
              <a:t>ddylet</a:t>
            </a:r>
            <a:r>
              <a:rPr lang="en-GB" b="1" dirty="0">
                <a:latin typeface="+mn-lt"/>
              </a:rPr>
              <a:t> </a:t>
            </a:r>
            <a:r>
              <a:rPr lang="en-GB" b="1" dirty="0" err="1">
                <a:latin typeface="+mn-lt"/>
              </a:rPr>
              <a:t>ti</a:t>
            </a:r>
            <a:r>
              <a:rPr lang="en-GB" b="1" dirty="0">
                <a:latin typeface="+mn-lt"/>
              </a:rPr>
              <a:t> </a:t>
            </a:r>
            <a:r>
              <a:rPr lang="en-GB" b="1" dirty="0" err="1">
                <a:latin typeface="+mn-lt"/>
              </a:rPr>
              <a:t>gadw</a:t>
            </a:r>
            <a:r>
              <a:rPr lang="en-GB" b="1" dirty="0">
                <a:latin typeface="+mn-lt"/>
              </a:rPr>
              <a:t> </a:t>
            </a:r>
            <a:r>
              <a:rPr lang="en-GB" b="1" dirty="0" err="1">
                <a:latin typeface="+mn-lt"/>
              </a:rPr>
              <a:t>dy</a:t>
            </a:r>
            <a:r>
              <a:rPr lang="en-GB" b="1" dirty="0">
                <a:latin typeface="+mn-lt"/>
              </a:rPr>
              <a:t> </a:t>
            </a:r>
            <a:r>
              <a:rPr lang="en-GB" b="1" dirty="0" err="1">
                <a:latin typeface="+mn-lt"/>
              </a:rPr>
              <a:t>focs</a:t>
            </a:r>
            <a:r>
              <a:rPr lang="en-GB" b="1" dirty="0">
                <a:latin typeface="+mn-lt"/>
              </a:rPr>
              <a:t> </a:t>
            </a:r>
            <a:r>
              <a:rPr lang="en-GB" b="1" dirty="0" err="1">
                <a:latin typeface="+mn-lt"/>
              </a:rPr>
              <a:t>bwyd</a:t>
            </a:r>
            <a:r>
              <a:rPr lang="en-GB" b="1" dirty="0">
                <a:latin typeface="+mn-lt"/>
              </a:rPr>
              <a:t> </a:t>
            </a:r>
            <a:r>
              <a:rPr lang="en-GB" b="1" dirty="0" err="1">
                <a:latin typeface="+mn-lt"/>
              </a:rPr>
              <a:t>ar</a:t>
            </a:r>
            <a:r>
              <a:rPr lang="en-GB" b="1" dirty="0">
                <a:latin typeface="+mn-lt"/>
              </a:rPr>
              <a:t> </a:t>
            </a:r>
            <a:r>
              <a:rPr lang="en-GB" b="1" dirty="0" err="1">
                <a:latin typeface="+mn-lt"/>
              </a:rPr>
              <a:t>gyfer</a:t>
            </a:r>
            <a:r>
              <a:rPr lang="en-GB" b="1" dirty="0">
                <a:latin typeface="+mn-lt"/>
              </a:rPr>
              <a:t> </a:t>
            </a:r>
            <a:r>
              <a:rPr lang="en-GB" b="1" dirty="0" err="1">
                <a:latin typeface="+mn-lt"/>
              </a:rPr>
              <a:t>yr</a:t>
            </a:r>
            <a:r>
              <a:rPr lang="en-GB" b="1" dirty="0">
                <a:latin typeface="+mn-lt"/>
              </a:rPr>
              <a:t> </a:t>
            </a:r>
            <a:r>
              <a:rPr lang="en-GB" b="1" dirty="0" err="1">
                <a:latin typeface="+mn-lt"/>
              </a:rPr>
              <a:t>ysgol</a:t>
            </a:r>
            <a:r>
              <a:rPr lang="en-GB" b="1" dirty="0">
                <a:latin typeface="+mn-lt"/>
              </a:rPr>
              <a:t>?</a:t>
            </a:r>
          </a:p>
        </p:txBody>
      </p:sp>
      <p:pic>
        <p:nvPicPr>
          <p:cNvPr id="5" name="Content Placeholder 4" descr="A close up of a sign&#10;&#10;Description generated with high confidence">
            <a:extLst>
              <a:ext uri="{FF2B5EF4-FFF2-40B4-BE49-F238E27FC236}">
                <a16:creationId xmlns:a16="http://schemas.microsoft.com/office/drawing/2014/main" id="{73B39217-099B-4EBE-BB55-AA328D493D1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8104" y="4351198"/>
            <a:ext cx="4301721" cy="2419718"/>
          </a:xfr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B3D3612D-2EDE-41DD-9747-3747FB860B2D}"/>
              </a:ext>
            </a:extLst>
          </p:cNvPr>
          <p:cNvSpPr txBox="1"/>
          <p:nvPr/>
        </p:nvSpPr>
        <p:spPr>
          <a:xfrm>
            <a:off x="1164421" y="3333789"/>
            <a:ext cx="737754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lvl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cy-GB" sz="3600" b="1" dirty="0">
                <a:solidFill>
                  <a:prstClr val="black"/>
                </a:solidFill>
                <a:latin typeface="Calibri" panose="020F0502020204030204"/>
              </a:rPr>
              <a:t>Ch</a:t>
            </a:r>
            <a:r>
              <a:rPr kumimoji="0" lang="cy-GB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. Mewn bag oeri gyda phecyn iâ </a:t>
            </a:r>
            <a:endParaRPr kumimoji="0" lang="en-GB" sz="3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463872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72</TotalTime>
  <Words>726</Words>
  <Application>Microsoft Office PowerPoint</Application>
  <PresentationFormat>Widescreen</PresentationFormat>
  <Paragraphs>64</Paragraphs>
  <Slides>25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29" baseType="lpstr">
      <vt:lpstr>Arial</vt:lpstr>
      <vt:lpstr>Calibri</vt:lpstr>
      <vt:lpstr>Calibri Light</vt:lpstr>
      <vt:lpstr>Office Theme</vt:lpstr>
      <vt:lpstr>PowerPoint Presentation</vt:lpstr>
      <vt:lpstr>Sut wyt ti’n gwybod os wyt ti wedi cael gwenwyn bwyd</vt:lpstr>
      <vt:lpstr>Sut wyt ti’n gwybod os wyt ti wedi cael gwenwyn bwyd</vt:lpstr>
      <vt:lpstr>Efallai y byddi di'n teimlo'n chwil, yn boeth neu'n sychedig hefyd. Fe alli di ddechrau teimlo'n sâl unrhyw bryd rhwng 4 a 24 awr ar ôl bwyta ac fe all symptomau fel arfer bara rhwng 12 a 48 awr.</vt:lpstr>
      <vt:lpstr>Sut ddylet ti olchi dy ddwylo bob tro?</vt:lpstr>
      <vt:lpstr>Sut ddylet ti olchi dy ddwylo bob tro?</vt:lpstr>
      <vt:lpstr>Mae golchi dwylo yn atal germau rhag lledaenu i fwyd. Er mwyn golchi dwylo yn iawn, mae angen dŵr cynnes, sebon a thywelion taflu i ffwrdd, yn ddelfrydol, ar gyfer sychu dwylo. </vt:lpstr>
      <vt:lpstr>Ble ddylet ti gadw dy focs bwyd ar gyfer yr ysgol?</vt:lpstr>
      <vt:lpstr>Ble ddylet ti gadw dy focs bwyd ar gyfer yr ysgol?</vt:lpstr>
      <vt:lpstr>Bydd cadw dy ginio yn oer yn helpu i arafu tyfiant germau.</vt:lpstr>
      <vt:lpstr>Y dyddiad yw’r 7fed o Dachwedd. Pa iogwrt ddylet ti ddim ei fwyta?</vt:lpstr>
      <vt:lpstr>Y dyddiad yw’r 7fed o Dachwedd. Pa iogwrt ddylet ti ddim ei fwyta?</vt:lpstr>
      <vt:lpstr>Nid yw bwyd sydd wedi mynd heibio ei ddyddiad ‘defnyddio erbyn’ yn ddiogel i’w fwyta.  </vt:lpstr>
      <vt:lpstr>Ble ddylet ti storio cig amrwd yn yr oergell?</vt:lpstr>
      <vt:lpstr>Ble ddylet ti storio cig amrwd yn yr oergell?</vt:lpstr>
      <vt:lpstr>Mae storio cig amrwd ar waelod yr oergell yn atal suddion y cig amrwd rhag diferu ar gigoedd parod a bwydydd eraill. </vt:lpstr>
      <vt:lpstr>Beth yw'r 4 Hanfod Diogelwch Bwyd y mae angen i ti fod yn ymwybodol ohonyn nhw yn y cartref? </vt:lpstr>
      <vt:lpstr>Beth yw'r 4 Hanfod Diogelwch Bwyd y mae angen i ti fod yn ymwybodol ohonyn nhw yn y cartref? </vt:lpstr>
      <vt:lpstr>Mae'r 4 Hanfod Diogelwch Bwyd yn dy atgoffa i goginio ac oeri bwyd yn iawn, glanhau dwylo ac offer yn iawn ac atal croeshalogi i gadw bwyd yn ddiogel yn y cartref.</vt:lpstr>
      <vt:lpstr>Beth sydd ei angen ar germau i'w helpu i dyfu? </vt:lpstr>
      <vt:lpstr>Beth sydd ei angen ar germau i'w helpu i dyfu? </vt:lpstr>
      <vt:lpstr>Mae rhai bwydydd (e.e. cyw iâr, pysgod, ham) yn cynnwys llawer o leithder sy'n cynnig amodau perffaith i germau dyfu os nad ydynt yn cael eu cadw yn yr oergell. </vt:lpstr>
      <vt:lpstr>Pa fwydydd y mae gofyn i ti eu trin yn ofalus er mwyn atal germau rhag lledaenu i fwydydd eraill? </vt:lpstr>
      <vt:lpstr>Pa fwydydd y mae gofyn i ti eu trin yn ofalus er mwyn atal germau rhag lledaenu i fwydydd eraill? </vt:lpstr>
      <vt:lpstr>Gall bwyd amrwd (cig amrwd, pysgod amrwd, llysiau rhydd sydd â phridd arnynt a wyau) gynnwys germau a all achosi gwenwyn bwyd.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peter walsh</dc:creator>
  <cp:lastModifiedBy>peter walsh</cp:lastModifiedBy>
  <cp:revision>14</cp:revision>
  <dcterms:created xsi:type="dcterms:W3CDTF">2017-07-22T13:27:06Z</dcterms:created>
  <dcterms:modified xsi:type="dcterms:W3CDTF">2017-08-06T14:49:50Z</dcterms:modified>
</cp:coreProperties>
</file>